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Libre Franklin"/>
      <p:regular r:id="rId29"/>
      <p:bold r:id="rId30"/>
      <p:italic r:id="rId31"/>
      <p:boldItalic r:id="rId32"/>
    </p:embeddedFont>
    <p:embeddedFont>
      <p:font typeface="Roboto"/>
      <p:regular r:id="rId33"/>
      <p:bold r:id="rId34"/>
      <p:italic r:id="rId35"/>
      <p:boldItalic r:id="rId36"/>
    </p:embeddedFont>
    <p:embeddedFont>
      <p:font typeface="Franklin Gothic"/>
      <p:bold r:id="rId37"/>
    </p:embeddedFont>
    <p:embeddedFont>
      <p:font typeface="Source Code Pro"/>
      <p:regular r:id="rId38"/>
      <p:bold r:id="rId39"/>
      <p:italic r:id="rId40"/>
      <p:boldItalic r:id="rId41"/>
    </p:embeddedFont>
    <p:embeddedFont>
      <p:font typeface="Oswal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432C73-D622-450E-8B9A-212792B8193A}">
  <a:tblStyle styleId="{8F432C73-D622-450E-8B9A-212792B8193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B6B043F-EE1C-4553-8C6A-701DA91C7512}" styleName="Table_1">
    <a:wholeTbl>
      <a:tcTxStyle b="off" i="off">
        <a:font>
          <a:latin typeface="Arial"/>
          <a:ea typeface="Arial"/>
          <a:cs typeface="Arial"/>
        </a:font>
        <a:srgbClr val="000000"/>
      </a:tcTxStyle>
      <a:tcStyle>
        <a:tcBdr>
          <a:left>
            <a:ln cap="flat" cmpd="sng" w="9525">
              <a:solidFill>
                <a:srgbClr val="61BFFF"/>
              </a:solidFill>
              <a:prstDash val="solid"/>
              <a:round/>
              <a:headEnd len="sm" w="sm" type="none"/>
              <a:tailEnd len="sm" w="sm" type="none"/>
            </a:ln>
          </a:left>
          <a:right>
            <a:ln cap="flat" cmpd="sng" w="9525">
              <a:solidFill>
                <a:srgbClr val="61BFFF"/>
              </a:solidFill>
              <a:prstDash val="solid"/>
              <a:round/>
              <a:headEnd len="sm" w="sm" type="none"/>
              <a:tailEnd len="sm" w="sm" type="none"/>
            </a:ln>
          </a:right>
          <a:top>
            <a:ln cap="flat" cmpd="sng" w="9525">
              <a:solidFill>
                <a:srgbClr val="61BFFF"/>
              </a:solidFill>
              <a:prstDash val="solid"/>
              <a:round/>
              <a:headEnd len="sm" w="sm" type="none"/>
              <a:tailEnd len="sm" w="sm" type="none"/>
            </a:ln>
          </a:top>
          <a:bottom>
            <a:ln cap="flat" cmpd="sng" w="9525">
              <a:solidFill>
                <a:srgbClr val="61BFFF"/>
              </a:solidFill>
              <a:prstDash val="solid"/>
              <a:round/>
              <a:headEnd len="sm" w="sm" type="none"/>
              <a:tailEnd len="sm" w="sm" type="none"/>
            </a:ln>
          </a:bottom>
          <a:insideH>
            <a:ln cap="flat" cmpd="sng" w="9525">
              <a:solidFill>
                <a:srgbClr val="61BFFF"/>
              </a:solidFill>
              <a:prstDash val="solid"/>
              <a:round/>
              <a:headEnd len="sm" w="sm" type="none"/>
              <a:tailEnd len="sm" w="sm" type="none"/>
            </a:ln>
          </a:insideH>
          <a:insideV>
            <a:ln cap="flat" cmpd="sng" w="9525">
              <a:solidFill>
                <a:srgbClr val="61BFFF"/>
              </a:solidFill>
              <a:prstDash val="solid"/>
              <a:round/>
              <a:headEnd len="sm" w="sm" type="none"/>
              <a:tailEnd len="sm" w="sm" type="none"/>
            </a:ln>
          </a:insideV>
        </a:tcBdr>
        <a:fill>
          <a:solidFill>
            <a:srgbClr val="FFFFFF">
              <a:alpha val="0"/>
            </a:srgbClr>
          </a:solidFill>
        </a:fill>
      </a:tcStyle>
    </a:wholeTbl>
    <a:band1H>
      <a:tcTxStyle b="off" i="off"/>
      <a:tcStyle>
        <a:fill>
          <a:solidFill>
            <a:srgbClr val="61BFFF">
              <a:alpha val="40000"/>
            </a:srgbClr>
          </a:solidFill>
        </a:fill>
      </a:tcStyle>
    </a:band1H>
    <a:band2H>
      <a:tcTxStyle b="off" i="off"/>
    </a:band2H>
    <a:band1V>
      <a:tcTxStyle b="off" i="off"/>
      <a:tcStyle>
        <a:tcBdr>
          <a:top>
            <a:ln cap="flat" cmpd="sng" w="9525">
              <a:solidFill>
                <a:srgbClr val="61BFFF"/>
              </a:solidFill>
              <a:prstDash val="solid"/>
              <a:round/>
              <a:headEnd len="sm" w="sm" type="none"/>
              <a:tailEnd len="sm" w="sm" type="none"/>
            </a:ln>
          </a:top>
          <a:bottom>
            <a:ln cap="flat" cmpd="sng" w="9525">
              <a:solidFill>
                <a:srgbClr val="61BFFF"/>
              </a:solidFill>
              <a:prstDash val="solid"/>
              <a:round/>
              <a:headEnd len="sm" w="sm" type="none"/>
              <a:tailEnd len="sm" w="sm" type="none"/>
            </a:ln>
          </a:bottom>
        </a:tcBdr>
        <a:fill>
          <a:solidFill>
            <a:srgbClr val="61BFFF">
              <a:alpha val="40000"/>
            </a:srgbClr>
          </a:solidFill>
        </a:fill>
      </a:tcStyle>
    </a:band1V>
    <a:band2V>
      <a:tcTxStyle b="off" i="off"/>
    </a:band2V>
    <a:lastCol>
      <a:tcTxStyle b="on" i="off"/>
      <a:tcStyle>
        <a:tcBdr>
          <a:left>
            <a:ln cap="flat" cmpd="sng" w="9525">
              <a:solidFill>
                <a:srgbClr val="61BFFF"/>
              </a:solidFill>
              <a:prstDash val="solid"/>
              <a:round/>
              <a:headEnd len="sm" w="sm" type="none"/>
              <a:tailEnd len="sm" w="sm" type="none"/>
            </a:ln>
          </a:left>
          <a:right>
            <a:ln cap="flat" cmpd="sng" w="9525">
              <a:solidFill>
                <a:srgbClr val="61BFFF"/>
              </a:solidFill>
              <a:prstDash val="solid"/>
              <a:round/>
              <a:headEnd len="sm" w="sm" type="none"/>
              <a:tailEnd len="sm" w="sm" type="none"/>
            </a:ln>
          </a:right>
          <a:top>
            <a:ln cap="flat" cmpd="sng" w="9525">
              <a:solidFill>
                <a:srgbClr val="61BFFF"/>
              </a:solidFill>
              <a:prstDash val="solid"/>
              <a:round/>
              <a:headEnd len="sm" w="sm" type="none"/>
              <a:tailEnd len="sm" w="sm" type="none"/>
            </a:ln>
          </a:top>
          <a:bottom>
            <a:ln cap="flat" cmpd="sng" w="9525">
              <a:solidFill>
                <a:srgbClr val="61BFFF"/>
              </a:solidFill>
              <a:prstDash val="solid"/>
              <a:round/>
              <a:headEnd len="sm" w="sm" type="none"/>
              <a:tailEnd len="sm" w="sm" type="none"/>
            </a:ln>
          </a:bottom>
          <a:insideH>
            <a:ln cap="flat" cmpd="sng" w="9525">
              <a:solidFill>
                <a:srgbClr val="61BFFF"/>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rgbClr val="61BFFF"/>
              </a:solidFill>
              <a:prstDash val="solid"/>
              <a:round/>
              <a:headEnd len="sm" w="sm" type="none"/>
              <a:tailEnd len="sm" w="sm" type="none"/>
            </a:ln>
          </a:left>
          <a:right>
            <a:ln cap="flat" cmpd="sng" w="9525">
              <a:solidFill>
                <a:srgbClr val="61BFFF"/>
              </a:solidFill>
              <a:prstDash val="solid"/>
              <a:round/>
              <a:headEnd len="sm" w="sm" type="none"/>
              <a:tailEnd len="sm" w="sm" type="none"/>
            </a:ln>
          </a:right>
          <a:top>
            <a:ln cap="flat" cmpd="sng" w="9525">
              <a:solidFill>
                <a:srgbClr val="61BFFF"/>
              </a:solidFill>
              <a:prstDash val="solid"/>
              <a:round/>
              <a:headEnd len="sm" w="sm" type="none"/>
              <a:tailEnd len="sm" w="sm" type="none"/>
            </a:ln>
          </a:top>
          <a:bottom>
            <a:ln cap="flat" cmpd="sng" w="9525">
              <a:solidFill>
                <a:srgbClr val="61BFFF"/>
              </a:solidFill>
              <a:prstDash val="solid"/>
              <a:round/>
              <a:headEnd len="sm" w="sm" type="none"/>
              <a:tailEnd len="sm" w="sm" type="none"/>
            </a:ln>
          </a:bottom>
          <a:insideH>
            <a:ln cap="flat" cmpd="sng" w="9525">
              <a:solidFill>
                <a:srgbClr val="61BFFF"/>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rgbClr val="61BFFF"/>
              </a:solidFill>
              <a:prstDash val="solid"/>
              <a:round/>
              <a:headEnd len="sm" w="sm" type="none"/>
              <a:tailEnd len="sm" w="sm" type="none"/>
            </a:ln>
          </a:left>
          <a:right>
            <a:ln cap="flat" cmpd="sng" w="9525">
              <a:solidFill>
                <a:srgbClr val="61BFFF"/>
              </a:solidFill>
              <a:prstDash val="solid"/>
              <a:round/>
              <a:headEnd len="sm" w="sm" type="none"/>
              <a:tailEnd len="sm" w="sm" type="none"/>
            </a:ln>
          </a:right>
          <a:top>
            <a:ln cap="flat" cmpd="sng" w="9525">
              <a:solidFill>
                <a:srgbClr val="61BFFF"/>
              </a:solidFill>
              <a:prstDash val="solid"/>
              <a:round/>
              <a:headEnd len="sm" w="sm" type="none"/>
              <a:tailEnd len="sm" w="sm" type="none"/>
            </a:ln>
          </a:top>
          <a:bottom>
            <a:ln cap="flat" cmpd="sng" w="9525">
              <a:solidFill>
                <a:srgbClr val="61BFFF"/>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rgbClr val="FFFFFF"/>
      </a:tcTxStyle>
      <a:tcStyle>
        <a:tcBdr>
          <a:left>
            <a:ln cap="flat" cmpd="sng" w="9525">
              <a:solidFill>
                <a:srgbClr val="61BFFF"/>
              </a:solidFill>
              <a:prstDash val="solid"/>
              <a:round/>
              <a:headEnd len="sm" w="sm" type="none"/>
              <a:tailEnd len="sm" w="sm" type="none"/>
            </a:ln>
          </a:left>
          <a:right>
            <a:ln cap="flat" cmpd="sng" w="9525">
              <a:solidFill>
                <a:srgbClr val="61BFFF"/>
              </a:solidFill>
              <a:prstDash val="solid"/>
              <a:round/>
              <a:headEnd len="sm" w="sm" type="none"/>
              <a:tailEnd len="sm" w="sm" type="none"/>
            </a:ln>
          </a:right>
          <a:top>
            <a:ln cap="flat" cmpd="sng" w="9525">
              <a:solidFill>
                <a:srgbClr val="61BFFF"/>
              </a:solidFill>
              <a:prstDash val="solid"/>
              <a:round/>
              <a:headEnd len="sm" w="sm" type="none"/>
              <a:tailEnd len="sm" w="sm" type="none"/>
            </a:ln>
          </a:top>
          <a:bottom>
            <a:ln cap="flat" cmpd="sng" w="9525">
              <a:solidFill>
                <a:srgbClr val="FFFFFF"/>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61BFFF"/>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italic.fntdata"/><Relationship Id="rId20" Type="http://schemas.openxmlformats.org/officeDocument/2006/relationships/slide" Target="slides/slide14.xml"/><Relationship Id="rId42" Type="http://schemas.openxmlformats.org/officeDocument/2006/relationships/font" Target="fonts/Oswald-regular.fntdata"/><Relationship Id="rId41" Type="http://schemas.openxmlformats.org/officeDocument/2006/relationships/font" Target="fonts/SourceCodePro-bold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Oswald-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ibreFranklin-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breFranklin-italic.fntdata"/><Relationship Id="rId30" Type="http://schemas.openxmlformats.org/officeDocument/2006/relationships/font" Target="fonts/LibreFranklin-bold.fntdata"/><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font" Target="fonts/LibreFranklin-boldItalic.fntdata"/><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FranklinGothic-bold.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SourceCodePro-bold.fntdata"/><Relationship Id="rId16" Type="http://schemas.openxmlformats.org/officeDocument/2006/relationships/slide" Target="slides/slide10.xml"/><Relationship Id="rId38" Type="http://schemas.openxmlformats.org/officeDocument/2006/relationships/font" Target="fonts/SourceCodePr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a:t>
            </a:r>
            <a:r>
              <a:rPr lang="en"/>
              <a:t>accent</a:t>
            </a:r>
            <a:r>
              <a:rPr lang="en"/>
              <a:t> color first and last pages to match school colors.   Add school logo.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7b130d2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7b130d2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7b130d2e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7b130d2e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ba3fde26aa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ba3fde26aa_0_64: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3ba3fde26aa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bcdcb159fa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bcdcb159fa_0_6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bcdcb159fa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7b130d2e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c7b130d2e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c7b130d2e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c7b130d2e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c7b130d2e4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c7b130d2e4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bcdcb159fa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3bcdcb159fa_0_35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3bcdcb159fa_0_3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c7b130d2e4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c7b130d2e4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c7b130d2e4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c7b130d2e4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118c918c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118c918c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c7b130d2e4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c7b130d2e4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c7b130d2e4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c7b130d2e4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f87e23c8b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f87e23c8b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Substitute school image or plain with logo.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0118c918c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0118c918c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118c918c2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118c918c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118c918c2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118c918c2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87e23c8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87e23c8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concise summary of revenues and expenditures for this </a:t>
            </a:r>
            <a:r>
              <a:rPr lang="en"/>
              <a:t>year as of first interim reporting.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87e23c8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87e23c8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a3e1f10b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a3e1f10b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f87e23c8b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f87e23c8b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5" y="0"/>
            <a:ext cx="9144000" cy="3124200"/>
          </a:xfrm>
          <a:prstGeom prst="rect">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Font typeface="Franklin Gothic"/>
              <a:buNone/>
              <a:defRPr sz="6000">
                <a:solidFill>
                  <a:schemeClr val="lt1"/>
                </a:solidFill>
                <a:latin typeface="Franklin Gothic"/>
                <a:ea typeface="Franklin Gothic"/>
                <a:cs typeface="Franklin Gothic"/>
                <a:sym typeface="Franklin Gothic"/>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2" name="Google Shape;12;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Franklin Gothic"/>
              <a:buNone/>
              <a:defRPr sz="3600">
                <a:latin typeface="Franklin Gothic"/>
                <a:ea typeface="Franklin Gothic"/>
                <a:cs typeface="Franklin Gothic"/>
                <a:sym typeface="Franklin Gothic"/>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cxnSp>
        <p:nvCxnSpPr>
          <p:cNvPr id="51" name="Google Shape;51;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Font typeface="Franklin Gothic"/>
              <a:buNone/>
              <a:defRPr sz="12000">
                <a:latin typeface="Franklin Gothic"/>
                <a:ea typeface="Franklin Gothic"/>
                <a:cs typeface="Franklin Gothic"/>
                <a:sym typeface="Franklin Gothic"/>
              </a:defRPr>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Arial"/>
              <a:buChar char="●"/>
              <a:defRPr>
                <a:latin typeface="Arial"/>
                <a:ea typeface="Arial"/>
                <a:cs typeface="Arial"/>
                <a:sym typeface="Arial"/>
              </a:defRPr>
            </a:lvl1pPr>
            <a:lvl2pPr indent="-317500" lvl="1" marL="914400">
              <a:spcBef>
                <a:spcPts val="0"/>
              </a:spcBef>
              <a:spcAft>
                <a:spcPts val="0"/>
              </a:spcAft>
              <a:buSzPts val="1400"/>
              <a:buFont typeface="Arial"/>
              <a:buChar char="○"/>
              <a:defRPr>
                <a:latin typeface="Arial"/>
                <a:ea typeface="Arial"/>
                <a:cs typeface="Arial"/>
                <a:sym typeface="Arial"/>
              </a:defRPr>
            </a:lvl2pPr>
            <a:lvl3pPr indent="-317500" lvl="2" marL="1371600">
              <a:spcBef>
                <a:spcPts val="0"/>
              </a:spcBef>
              <a:spcAft>
                <a:spcPts val="0"/>
              </a:spcAft>
              <a:buSzPts val="1400"/>
              <a:buFont typeface="Arial"/>
              <a:buChar char="■"/>
              <a:defRPr>
                <a:latin typeface="Arial"/>
                <a:ea typeface="Arial"/>
                <a:cs typeface="Arial"/>
                <a:sym typeface="Arial"/>
              </a:defRPr>
            </a:lvl3pPr>
            <a:lvl4pPr indent="-317500" lvl="3" marL="1828800">
              <a:spcBef>
                <a:spcPts val="0"/>
              </a:spcBef>
              <a:spcAft>
                <a:spcPts val="0"/>
              </a:spcAft>
              <a:buSzPts val="1400"/>
              <a:buFont typeface="Arial"/>
              <a:buChar char="●"/>
              <a:defRPr>
                <a:latin typeface="Arial"/>
                <a:ea typeface="Arial"/>
                <a:cs typeface="Arial"/>
                <a:sym typeface="Arial"/>
              </a:defRPr>
            </a:lvl4pPr>
            <a:lvl5pPr indent="-317500" lvl="4" marL="2286000">
              <a:spcBef>
                <a:spcPts val="0"/>
              </a:spcBef>
              <a:spcAft>
                <a:spcPts val="0"/>
              </a:spcAft>
              <a:buSzPts val="1400"/>
              <a:buFont typeface="Arial"/>
              <a:buChar char="○"/>
              <a:defRPr>
                <a:latin typeface="Arial"/>
                <a:ea typeface="Arial"/>
                <a:cs typeface="Arial"/>
                <a:sym typeface="Arial"/>
              </a:defRPr>
            </a:lvl5pPr>
            <a:lvl6pPr indent="-317500" lvl="5" marL="2743200">
              <a:spcBef>
                <a:spcPts val="0"/>
              </a:spcBef>
              <a:spcAft>
                <a:spcPts val="0"/>
              </a:spcAft>
              <a:buSzPts val="1400"/>
              <a:buFont typeface="Arial"/>
              <a:buChar char="■"/>
              <a:defRPr>
                <a:latin typeface="Arial"/>
                <a:ea typeface="Arial"/>
                <a:cs typeface="Arial"/>
                <a:sym typeface="Arial"/>
              </a:defRPr>
            </a:lvl6pPr>
            <a:lvl7pPr indent="-317500" lvl="6" marL="3200400">
              <a:spcBef>
                <a:spcPts val="0"/>
              </a:spcBef>
              <a:spcAft>
                <a:spcPts val="0"/>
              </a:spcAft>
              <a:buSzPts val="1400"/>
              <a:buFont typeface="Arial"/>
              <a:buChar char="●"/>
              <a:defRPr>
                <a:latin typeface="Arial"/>
                <a:ea typeface="Arial"/>
                <a:cs typeface="Arial"/>
                <a:sym typeface="Arial"/>
              </a:defRPr>
            </a:lvl7pPr>
            <a:lvl8pPr indent="-317500" lvl="7" marL="3657600">
              <a:spcBef>
                <a:spcPts val="0"/>
              </a:spcBef>
              <a:spcAft>
                <a:spcPts val="0"/>
              </a:spcAft>
              <a:buSzPts val="1400"/>
              <a:buFont typeface="Arial"/>
              <a:buChar char="○"/>
              <a:defRPr>
                <a:latin typeface="Arial"/>
                <a:ea typeface="Arial"/>
                <a:cs typeface="Arial"/>
                <a:sym typeface="Arial"/>
              </a:defRPr>
            </a:lvl8pPr>
            <a:lvl9pPr indent="-317500" lvl="8" marL="4114800">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d-Year Custom Template"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1567350"/>
            <a:ext cx="9144000" cy="2008800"/>
          </a:xfrm>
          <a:prstGeom prst="rect">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Font typeface="Franklin Gothic"/>
              <a:buNone/>
              <a:defRPr sz="3600">
                <a:solidFill>
                  <a:schemeClr val="lt1"/>
                </a:solidFill>
                <a:latin typeface="Franklin Gothic"/>
                <a:ea typeface="Franklin Gothic"/>
                <a:cs typeface="Franklin Gothic"/>
                <a:sym typeface="Franklin Gothic"/>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cxnSp>
        <p:nvCxnSpPr>
          <p:cNvPr id="19" name="Google Shape;19;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0" name="Google Shape;20;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Font typeface="Franklin Gothic"/>
              <a:buNone/>
              <a:defRPr>
                <a:latin typeface="Franklin Gothic"/>
                <a:ea typeface="Franklin Gothic"/>
                <a:cs typeface="Franklin Gothic"/>
                <a:sym typeface="Franklin Gothic"/>
              </a:defRPr>
            </a:lvl1pPr>
            <a:lvl2pPr lvl="1">
              <a:spcBef>
                <a:spcPts val="0"/>
              </a:spcBef>
              <a:spcAft>
                <a:spcPts val="0"/>
              </a:spcAft>
              <a:buSzPts val="3000"/>
              <a:buFont typeface="Calibri"/>
              <a:buNone/>
              <a:defRPr>
                <a:latin typeface="Calibri"/>
                <a:ea typeface="Calibri"/>
                <a:cs typeface="Calibri"/>
                <a:sym typeface="Calibri"/>
              </a:defRPr>
            </a:lvl2pPr>
            <a:lvl3pPr lvl="2">
              <a:spcBef>
                <a:spcPts val="0"/>
              </a:spcBef>
              <a:spcAft>
                <a:spcPts val="0"/>
              </a:spcAft>
              <a:buSzPts val="3000"/>
              <a:buFont typeface="Calibri"/>
              <a:buNone/>
              <a:defRPr>
                <a:latin typeface="Calibri"/>
                <a:ea typeface="Calibri"/>
                <a:cs typeface="Calibri"/>
                <a:sym typeface="Calibri"/>
              </a:defRPr>
            </a:lvl3pPr>
            <a:lvl4pPr lvl="3">
              <a:spcBef>
                <a:spcPts val="0"/>
              </a:spcBef>
              <a:spcAft>
                <a:spcPts val="0"/>
              </a:spcAft>
              <a:buSzPts val="3000"/>
              <a:buFont typeface="Calibri"/>
              <a:buNone/>
              <a:defRPr>
                <a:latin typeface="Calibri"/>
                <a:ea typeface="Calibri"/>
                <a:cs typeface="Calibri"/>
                <a:sym typeface="Calibri"/>
              </a:defRPr>
            </a:lvl4pPr>
            <a:lvl5pPr lvl="4">
              <a:spcBef>
                <a:spcPts val="0"/>
              </a:spcBef>
              <a:spcAft>
                <a:spcPts val="0"/>
              </a:spcAft>
              <a:buSzPts val="3000"/>
              <a:buFont typeface="Calibri"/>
              <a:buNone/>
              <a:defRPr>
                <a:latin typeface="Calibri"/>
                <a:ea typeface="Calibri"/>
                <a:cs typeface="Calibri"/>
                <a:sym typeface="Calibri"/>
              </a:defRPr>
            </a:lvl5pPr>
            <a:lvl6pPr lvl="5">
              <a:spcBef>
                <a:spcPts val="0"/>
              </a:spcBef>
              <a:spcAft>
                <a:spcPts val="0"/>
              </a:spcAft>
              <a:buSzPts val="3000"/>
              <a:buFont typeface="Calibri"/>
              <a:buNone/>
              <a:defRPr>
                <a:latin typeface="Calibri"/>
                <a:ea typeface="Calibri"/>
                <a:cs typeface="Calibri"/>
                <a:sym typeface="Calibri"/>
              </a:defRPr>
            </a:lvl6pPr>
            <a:lvl7pPr lvl="6">
              <a:spcBef>
                <a:spcPts val="0"/>
              </a:spcBef>
              <a:spcAft>
                <a:spcPts val="0"/>
              </a:spcAft>
              <a:buSzPts val="3000"/>
              <a:buFont typeface="Calibri"/>
              <a:buNone/>
              <a:defRPr>
                <a:latin typeface="Calibri"/>
                <a:ea typeface="Calibri"/>
                <a:cs typeface="Calibri"/>
                <a:sym typeface="Calibri"/>
              </a:defRPr>
            </a:lvl7pPr>
            <a:lvl8pPr lvl="7">
              <a:spcBef>
                <a:spcPts val="0"/>
              </a:spcBef>
              <a:spcAft>
                <a:spcPts val="0"/>
              </a:spcAft>
              <a:buSzPts val="3000"/>
              <a:buFont typeface="Calibri"/>
              <a:buNone/>
              <a:defRPr>
                <a:latin typeface="Calibri"/>
                <a:ea typeface="Calibri"/>
                <a:cs typeface="Calibri"/>
                <a:sym typeface="Calibri"/>
              </a:defRPr>
            </a:lvl8pPr>
            <a:lvl9pPr lvl="8">
              <a:spcBef>
                <a:spcPts val="0"/>
              </a:spcBef>
              <a:spcAft>
                <a:spcPts val="0"/>
              </a:spcAft>
              <a:buSzPts val="3000"/>
              <a:buFont typeface="Calibri"/>
              <a:buNone/>
              <a:defRPr>
                <a:latin typeface="Calibri"/>
                <a:ea typeface="Calibri"/>
                <a:cs typeface="Calibri"/>
                <a:sym typeface="Calibri"/>
              </a:defRPr>
            </a:lvl9pPr>
          </a:lstStyle>
          <a:p/>
        </p:txBody>
      </p:sp>
      <p:sp>
        <p:nvSpPr>
          <p:cNvPr id="21" name="Google Shape;21;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Arial"/>
              <a:buChar char="●"/>
              <a:defRPr>
                <a:latin typeface="Arial"/>
                <a:ea typeface="Arial"/>
                <a:cs typeface="Arial"/>
                <a:sym typeface="Arial"/>
              </a:defRPr>
            </a:lvl1pPr>
            <a:lvl2pPr indent="-317500" lvl="1" marL="914400">
              <a:spcBef>
                <a:spcPts val="0"/>
              </a:spcBef>
              <a:spcAft>
                <a:spcPts val="0"/>
              </a:spcAft>
              <a:buSzPts val="1400"/>
              <a:buFont typeface="Arial"/>
              <a:buChar char="○"/>
              <a:defRPr>
                <a:latin typeface="Arial"/>
                <a:ea typeface="Arial"/>
                <a:cs typeface="Arial"/>
                <a:sym typeface="Arial"/>
              </a:defRPr>
            </a:lvl2pPr>
            <a:lvl3pPr indent="-317500" lvl="2" marL="1371600">
              <a:spcBef>
                <a:spcPts val="0"/>
              </a:spcBef>
              <a:spcAft>
                <a:spcPts val="0"/>
              </a:spcAft>
              <a:buSzPts val="1400"/>
              <a:buFont typeface="Arial"/>
              <a:buChar char="■"/>
              <a:defRPr>
                <a:latin typeface="Arial"/>
                <a:ea typeface="Arial"/>
                <a:cs typeface="Arial"/>
                <a:sym typeface="Arial"/>
              </a:defRPr>
            </a:lvl3pPr>
            <a:lvl4pPr indent="-317500" lvl="3" marL="1828800">
              <a:spcBef>
                <a:spcPts val="0"/>
              </a:spcBef>
              <a:spcAft>
                <a:spcPts val="0"/>
              </a:spcAft>
              <a:buSzPts val="1400"/>
              <a:buFont typeface="Arial"/>
              <a:buChar char="●"/>
              <a:defRPr>
                <a:latin typeface="Arial"/>
                <a:ea typeface="Arial"/>
                <a:cs typeface="Arial"/>
                <a:sym typeface="Arial"/>
              </a:defRPr>
            </a:lvl4pPr>
            <a:lvl5pPr indent="-317500" lvl="4" marL="2286000">
              <a:spcBef>
                <a:spcPts val="0"/>
              </a:spcBef>
              <a:spcAft>
                <a:spcPts val="0"/>
              </a:spcAft>
              <a:buSzPts val="1400"/>
              <a:buFont typeface="Arial"/>
              <a:buChar char="○"/>
              <a:defRPr>
                <a:latin typeface="Arial"/>
                <a:ea typeface="Arial"/>
                <a:cs typeface="Arial"/>
                <a:sym typeface="Arial"/>
              </a:defRPr>
            </a:lvl5pPr>
            <a:lvl6pPr indent="-317500" lvl="5" marL="2743200">
              <a:spcBef>
                <a:spcPts val="0"/>
              </a:spcBef>
              <a:spcAft>
                <a:spcPts val="0"/>
              </a:spcAft>
              <a:buSzPts val="1400"/>
              <a:buFont typeface="Arial"/>
              <a:buChar char="■"/>
              <a:defRPr>
                <a:latin typeface="Arial"/>
                <a:ea typeface="Arial"/>
                <a:cs typeface="Arial"/>
                <a:sym typeface="Arial"/>
              </a:defRPr>
            </a:lvl6pPr>
            <a:lvl7pPr indent="-317500" lvl="6" marL="3200400">
              <a:spcBef>
                <a:spcPts val="0"/>
              </a:spcBef>
              <a:spcAft>
                <a:spcPts val="0"/>
              </a:spcAft>
              <a:buSzPts val="1400"/>
              <a:buFont typeface="Arial"/>
              <a:buChar char="●"/>
              <a:defRPr>
                <a:latin typeface="Arial"/>
                <a:ea typeface="Arial"/>
                <a:cs typeface="Arial"/>
                <a:sym typeface="Arial"/>
              </a:defRPr>
            </a:lvl7pPr>
            <a:lvl8pPr indent="-317500" lvl="7" marL="3657600">
              <a:spcBef>
                <a:spcPts val="0"/>
              </a:spcBef>
              <a:spcAft>
                <a:spcPts val="0"/>
              </a:spcAft>
              <a:buSzPts val="1400"/>
              <a:buFont typeface="Arial"/>
              <a:buChar char="○"/>
              <a:defRPr>
                <a:latin typeface="Arial"/>
                <a:ea typeface="Arial"/>
                <a:cs typeface="Arial"/>
                <a:sym typeface="Arial"/>
              </a:defRPr>
            </a:lvl8pPr>
            <a:lvl9pPr indent="-317500" lvl="8" marL="4114800">
              <a:spcBef>
                <a:spcPts val="0"/>
              </a:spcBef>
              <a:spcAft>
                <a:spcPts val="0"/>
              </a:spcAft>
              <a:buSzPts val="1400"/>
              <a:buFont typeface="Arial"/>
              <a:buChar char="■"/>
              <a:defRPr>
                <a:latin typeface="Arial"/>
                <a:ea typeface="Arial"/>
                <a:cs typeface="Arial"/>
                <a:sym typeface="Arial"/>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5" name="Google Shape;25;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Font typeface="Franklin Gothic"/>
              <a:buNone/>
              <a:defRPr>
                <a:latin typeface="Franklin Gothic"/>
                <a:ea typeface="Franklin Gothic"/>
                <a:cs typeface="Franklin Gothic"/>
                <a:sym typeface="Franklin Gothic"/>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Arial"/>
              <a:buChar char="●"/>
              <a:defRPr sz="1400">
                <a:latin typeface="Arial"/>
                <a:ea typeface="Arial"/>
                <a:cs typeface="Arial"/>
                <a:sym typeface="Arial"/>
              </a:defRPr>
            </a:lvl1pPr>
            <a:lvl2pPr indent="-304800" lvl="1" marL="914400">
              <a:spcBef>
                <a:spcPts val="0"/>
              </a:spcBef>
              <a:spcAft>
                <a:spcPts val="0"/>
              </a:spcAft>
              <a:buSzPts val="1200"/>
              <a:buFont typeface="Arial"/>
              <a:buChar char="○"/>
              <a:defRPr sz="1200">
                <a:latin typeface="Arial"/>
                <a:ea typeface="Arial"/>
                <a:cs typeface="Arial"/>
                <a:sym typeface="Arial"/>
              </a:defRPr>
            </a:lvl2pPr>
            <a:lvl3pPr indent="-304800" lvl="2" marL="1371600">
              <a:spcBef>
                <a:spcPts val="0"/>
              </a:spcBef>
              <a:spcAft>
                <a:spcPts val="0"/>
              </a:spcAft>
              <a:buSzPts val="1200"/>
              <a:buFont typeface="Arial"/>
              <a:buChar char="■"/>
              <a:defRPr sz="1200">
                <a:latin typeface="Arial"/>
                <a:ea typeface="Arial"/>
                <a:cs typeface="Arial"/>
                <a:sym typeface="Arial"/>
              </a:defRPr>
            </a:lvl3pPr>
            <a:lvl4pPr indent="-304800" lvl="3" marL="1828800">
              <a:spcBef>
                <a:spcPts val="0"/>
              </a:spcBef>
              <a:spcAft>
                <a:spcPts val="0"/>
              </a:spcAft>
              <a:buSzPts val="1200"/>
              <a:buFont typeface="Arial"/>
              <a:buChar char="●"/>
              <a:defRPr sz="1200">
                <a:latin typeface="Arial"/>
                <a:ea typeface="Arial"/>
                <a:cs typeface="Arial"/>
                <a:sym typeface="Arial"/>
              </a:defRPr>
            </a:lvl4pPr>
            <a:lvl5pPr indent="-304800" lvl="4" marL="2286000">
              <a:spcBef>
                <a:spcPts val="0"/>
              </a:spcBef>
              <a:spcAft>
                <a:spcPts val="0"/>
              </a:spcAft>
              <a:buSzPts val="1200"/>
              <a:buFont typeface="Arial"/>
              <a:buChar char="○"/>
              <a:defRPr sz="1200">
                <a:latin typeface="Arial"/>
                <a:ea typeface="Arial"/>
                <a:cs typeface="Arial"/>
                <a:sym typeface="Arial"/>
              </a:defRPr>
            </a:lvl5pPr>
            <a:lvl6pPr indent="-304800" lvl="5" marL="2743200">
              <a:spcBef>
                <a:spcPts val="0"/>
              </a:spcBef>
              <a:spcAft>
                <a:spcPts val="0"/>
              </a:spcAft>
              <a:buSzPts val="1200"/>
              <a:buFont typeface="Arial"/>
              <a:buChar char="■"/>
              <a:defRPr sz="1200">
                <a:latin typeface="Arial"/>
                <a:ea typeface="Arial"/>
                <a:cs typeface="Arial"/>
                <a:sym typeface="Arial"/>
              </a:defRPr>
            </a:lvl6pPr>
            <a:lvl7pPr indent="-304800" lvl="6" marL="3200400">
              <a:spcBef>
                <a:spcPts val="0"/>
              </a:spcBef>
              <a:spcAft>
                <a:spcPts val="0"/>
              </a:spcAft>
              <a:buSzPts val="1200"/>
              <a:buFont typeface="Arial"/>
              <a:buChar char="●"/>
              <a:defRPr sz="1200">
                <a:latin typeface="Arial"/>
                <a:ea typeface="Arial"/>
                <a:cs typeface="Arial"/>
                <a:sym typeface="Arial"/>
              </a:defRPr>
            </a:lvl7pPr>
            <a:lvl8pPr indent="-304800" lvl="7" marL="3657600">
              <a:spcBef>
                <a:spcPts val="0"/>
              </a:spcBef>
              <a:spcAft>
                <a:spcPts val="0"/>
              </a:spcAft>
              <a:buSzPts val="1200"/>
              <a:buFont typeface="Arial"/>
              <a:buChar char="○"/>
              <a:defRPr sz="1200">
                <a:latin typeface="Arial"/>
                <a:ea typeface="Arial"/>
                <a:cs typeface="Arial"/>
                <a:sym typeface="Arial"/>
              </a:defRPr>
            </a:lvl8pPr>
            <a:lvl9pPr indent="-304800" lvl="8" marL="4114800">
              <a:spcBef>
                <a:spcPts val="0"/>
              </a:spcBef>
              <a:spcAft>
                <a:spcPts val="0"/>
              </a:spcAft>
              <a:buSzPts val="1200"/>
              <a:buFont typeface="Arial"/>
              <a:buChar char="■"/>
              <a:defRPr sz="1200">
                <a:latin typeface="Arial"/>
                <a:ea typeface="Arial"/>
                <a:cs typeface="Arial"/>
                <a:sym typeface="Arial"/>
              </a:defRPr>
            </a:lvl9pPr>
          </a:lstStyle>
          <a:p/>
        </p:txBody>
      </p:sp>
      <p:sp>
        <p:nvSpPr>
          <p:cNvPr id="27" name="Google Shape;27;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Arial"/>
              <a:buChar char="●"/>
              <a:defRPr sz="1400">
                <a:latin typeface="Arial"/>
                <a:ea typeface="Arial"/>
                <a:cs typeface="Arial"/>
                <a:sym typeface="Arial"/>
              </a:defRPr>
            </a:lvl1pPr>
            <a:lvl2pPr indent="-304800" lvl="1" marL="914400">
              <a:spcBef>
                <a:spcPts val="0"/>
              </a:spcBef>
              <a:spcAft>
                <a:spcPts val="0"/>
              </a:spcAft>
              <a:buSzPts val="1200"/>
              <a:buFont typeface="Arial"/>
              <a:buChar char="○"/>
              <a:defRPr sz="1200">
                <a:latin typeface="Arial"/>
                <a:ea typeface="Arial"/>
                <a:cs typeface="Arial"/>
                <a:sym typeface="Arial"/>
              </a:defRPr>
            </a:lvl2pPr>
            <a:lvl3pPr indent="-304800" lvl="2" marL="1371600">
              <a:spcBef>
                <a:spcPts val="0"/>
              </a:spcBef>
              <a:spcAft>
                <a:spcPts val="0"/>
              </a:spcAft>
              <a:buSzPts val="1200"/>
              <a:buFont typeface="Arial"/>
              <a:buChar char="■"/>
              <a:defRPr sz="1200">
                <a:latin typeface="Arial"/>
                <a:ea typeface="Arial"/>
                <a:cs typeface="Arial"/>
                <a:sym typeface="Arial"/>
              </a:defRPr>
            </a:lvl3pPr>
            <a:lvl4pPr indent="-304800" lvl="3" marL="1828800">
              <a:spcBef>
                <a:spcPts val="0"/>
              </a:spcBef>
              <a:spcAft>
                <a:spcPts val="0"/>
              </a:spcAft>
              <a:buSzPts val="1200"/>
              <a:buFont typeface="Arial"/>
              <a:buChar char="●"/>
              <a:defRPr sz="1200">
                <a:latin typeface="Arial"/>
                <a:ea typeface="Arial"/>
                <a:cs typeface="Arial"/>
                <a:sym typeface="Arial"/>
              </a:defRPr>
            </a:lvl4pPr>
            <a:lvl5pPr indent="-304800" lvl="4" marL="2286000">
              <a:spcBef>
                <a:spcPts val="0"/>
              </a:spcBef>
              <a:spcAft>
                <a:spcPts val="0"/>
              </a:spcAft>
              <a:buSzPts val="1200"/>
              <a:buFont typeface="Arial"/>
              <a:buChar char="○"/>
              <a:defRPr sz="1200">
                <a:latin typeface="Arial"/>
                <a:ea typeface="Arial"/>
                <a:cs typeface="Arial"/>
                <a:sym typeface="Arial"/>
              </a:defRPr>
            </a:lvl5pPr>
            <a:lvl6pPr indent="-304800" lvl="5" marL="2743200">
              <a:spcBef>
                <a:spcPts val="0"/>
              </a:spcBef>
              <a:spcAft>
                <a:spcPts val="0"/>
              </a:spcAft>
              <a:buSzPts val="1200"/>
              <a:buFont typeface="Arial"/>
              <a:buChar char="■"/>
              <a:defRPr sz="1200">
                <a:latin typeface="Arial"/>
                <a:ea typeface="Arial"/>
                <a:cs typeface="Arial"/>
                <a:sym typeface="Arial"/>
              </a:defRPr>
            </a:lvl6pPr>
            <a:lvl7pPr indent="-304800" lvl="6" marL="3200400">
              <a:spcBef>
                <a:spcPts val="0"/>
              </a:spcBef>
              <a:spcAft>
                <a:spcPts val="0"/>
              </a:spcAft>
              <a:buSzPts val="1200"/>
              <a:buFont typeface="Arial"/>
              <a:buChar char="●"/>
              <a:defRPr sz="1200">
                <a:latin typeface="Arial"/>
                <a:ea typeface="Arial"/>
                <a:cs typeface="Arial"/>
                <a:sym typeface="Arial"/>
              </a:defRPr>
            </a:lvl7pPr>
            <a:lvl8pPr indent="-304800" lvl="7" marL="3657600">
              <a:spcBef>
                <a:spcPts val="0"/>
              </a:spcBef>
              <a:spcAft>
                <a:spcPts val="0"/>
              </a:spcAft>
              <a:buSzPts val="1200"/>
              <a:buFont typeface="Arial"/>
              <a:buChar char="○"/>
              <a:defRPr sz="1200">
                <a:latin typeface="Arial"/>
                <a:ea typeface="Arial"/>
                <a:cs typeface="Arial"/>
                <a:sym typeface="Arial"/>
              </a:defRPr>
            </a:lvl8pPr>
            <a:lvl9pPr indent="-304800" lvl="8" marL="4114800">
              <a:spcBef>
                <a:spcPts val="0"/>
              </a:spcBef>
              <a:spcAft>
                <a:spcPts val="0"/>
              </a:spcAft>
              <a:buSzPts val="1200"/>
              <a:buFont typeface="Arial"/>
              <a:buChar char="■"/>
              <a:defRPr sz="1200">
                <a:latin typeface="Arial"/>
                <a:ea typeface="Arial"/>
                <a:cs typeface="Arial"/>
                <a:sym typeface="Arial"/>
              </a:defRPr>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Font typeface="Franklin Gothic"/>
              <a:buNone/>
              <a:defRPr>
                <a:latin typeface="Franklin Gothic"/>
                <a:ea typeface="Franklin Gothic"/>
                <a:cs typeface="Franklin Gothic"/>
                <a:sym typeface="Franklin Gothic"/>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cxnSp>
        <p:nvCxnSpPr>
          <p:cNvPr id="33" name="Google Shape;33;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4" name="Google Shape;34;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Franklin Gothic"/>
              <a:buNone/>
              <a:defRPr sz="2400">
                <a:latin typeface="Franklin Gothic"/>
                <a:ea typeface="Franklin Gothic"/>
                <a:cs typeface="Franklin Gothic"/>
                <a:sym typeface="Franklin Gothic"/>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Arial"/>
              <a:buChar char="●"/>
              <a:defRPr sz="1200">
                <a:latin typeface="Arial"/>
                <a:ea typeface="Arial"/>
                <a:cs typeface="Arial"/>
                <a:sym typeface="Arial"/>
              </a:defRPr>
            </a:lvl1pPr>
            <a:lvl2pPr indent="-304800" lvl="1" marL="914400">
              <a:spcBef>
                <a:spcPts val="0"/>
              </a:spcBef>
              <a:spcAft>
                <a:spcPts val="0"/>
              </a:spcAft>
              <a:buSzPts val="1200"/>
              <a:buFont typeface="Arial"/>
              <a:buChar char="○"/>
              <a:defRPr sz="1200">
                <a:latin typeface="Arial"/>
                <a:ea typeface="Arial"/>
                <a:cs typeface="Arial"/>
                <a:sym typeface="Arial"/>
              </a:defRPr>
            </a:lvl2pPr>
            <a:lvl3pPr indent="-304800" lvl="2" marL="1371600">
              <a:spcBef>
                <a:spcPts val="0"/>
              </a:spcBef>
              <a:spcAft>
                <a:spcPts val="0"/>
              </a:spcAft>
              <a:buSzPts val="1200"/>
              <a:buFont typeface="Arial"/>
              <a:buChar char="■"/>
              <a:defRPr sz="1200">
                <a:latin typeface="Arial"/>
                <a:ea typeface="Arial"/>
                <a:cs typeface="Arial"/>
                <a:sym typeface="Arial"/>
              </a:defRPr>
            </a:lvl3pPr>
            <a:lvl4pPr indent="-304800" lvl="3" marL="1828800">
              <a:spcBef>
                <a:spcPts val="0"/>
              </a:spcBef>
              <a:spcAft>
                <a:spcPts val="0"/>
              </a:spcAft>
              <a:buSzPts val="1200"/>
              <a:buFont typeface="Arial"/>
              <a:buChar char="●"/>
              <a:defRPr sz="1200">
                <a:latin typeface="Arial"/>
                <a:ea typeface="Arial"/>
                <a:cs typeface="Arial"/>
                <a:sym typeface="Arial"/>
              </a:defRPr>
            </a:lvl4pPr>
            <a:lvl5pPr indent="-304800" lvl="4" marL="2286000">
              <a:spcBef>
                <a:spcPts val="0"/>
              </a:spcBef>
              <a:spcAft>
                <a:spcPts val="0"/>
              </a:spcAft>
              <a:buSzPts val="1200"/>
              <a:buFont typeface="Arial"/>
              <a:buChar char="○"/>
              <a:defRPr sz="1200">
                <a:latin typeface="Arial"/>
                <a:ea typeface="Arial"/>
                <a:cs typeface="Arial"/>
                <a:sym typeface="Arial"/>
              </a:defRPr>
            </a:lvl5pPr>
            <a:lvl6pPr indent="-304800" lvl="5" marL="2743200">
              <a:spcBef>
                <a:spcPts val="0"/>
              </a:spcBef>
              <a:spcAft>
                <a:spcPts val="0"/>
              </a:spcAft>
              <a:buSzPts val="1200"/>
              <a:buFont typeface="Arial"/>
              <a:buChar char="■"/>
              <a:defRPr sz="1200">
                <a:latin typeface="Arial"/>
                <a:ea typeface="Arial"/>
                <a:cs typeface="Arial"/>
                <a:sym typeface="Arial"/>
              </a:defRPr>
            </a:lvl6pPr>
            <a:lvl7pPr indent="-304800" lvl="6" marL="3200400">
              <a:spcBef>
                <a:spcPts val="0"/>
              </a:spcBef>
              <a:spcAft>
                <a:spcPts val="0"/>
              </a:spcAft>
              <a:buSzPts val="1200"/>
              <a:buFont typeface="Arial"/>
              <a:buChar char="●"/>
              <a:defRPr sz="1200">
                <a:latin typeface="Arial"/>
                <a:ea typeface="Arial"/>
                <a:cs typeface="Arial"/>
                <a:sym typeface="Arial"/>
              </a:defRPr>
            </a:lvl7pPr>
            <a:lvl8pPr indent="-304800" lvl="7" marL="3657600">
              <a:spcBef>
                <a:spcPts val="0"/>
              </a:spcBef>
              <a:spcAft>
                <a:spcPts val="0"/>
              </a:spcAft>
              <a:buSzPts val="1200"/>
              <a:buFont typeface="Arial"/>
              <a:buChar char="○"/>
              <a:defRPr sz="1200">
                <a:latin typeface="Arial"/>
                <a:ea typeface="Arial"/>
                <a:cs typeface="Arial"/>
                <a:sym typeface="Arial"/>
              </a:defRPr>
            </a:lvl8pPr>
            <a:lvl9pPr indent="-304800" lvl="8" marL="4114800">
              <a:spcBef>
                <a:spcPts val="0"/>
              </a:spcBef>
              <a:spcAft>
                <a:spcPts val="0"/>
              </a:spcAft>
              <a:buSzPts val="1200"/>
              <a:buFont typeface="Arial"/>
              <a:buChar char="■"/>
              <a:defRPr sz="1200">
                <a:latin typeface="Arial"/>
                <a:ea typeface="Arial"/>
                <a:cs typeface="Arial"/>
                <a:sym typeface="Arial"/>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Franklin Gothic"/>
              <a:buNone/>
              <a:defRPr sz="5400">
                <a:solidFill>
                  <a:schemeClr val="lt1"/>
                </a:solidFill>
                <a:latin typeface="Franklin Gothic"/>
                <a:ea typeface="Franklin Gothic"/>
                <a:cs typeface="Franklin Gothic"/>
                <a:sym typeface="Franklin Gothic"/>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0" name="Shape 40"/>
        <p:cNvGrpSpPr/>
        <p:nvPr/>
      </p:nvGrpSpPr>
      <p:grpSpPr>
        <a:xfrm>
          <a:off x="0" y="0"/>
          <a:ext cx="0" cy="0"/>
          <a:chOff x="0" y="0"/>
          <a:chExt cx="0" cy="0"/>
        </a:xfrm>
      </p:grpSpPr>
      <p:sp>
        <p:nvSpPr>
          <p:cNvPr id="41" name="Google Shape;41;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 name="Google Shape;42;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3" name="Google Shape;43;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Font typeface="Franklin Gothic"/>
              <a:buNone/>
              <a:defRPr sz="4600">
                <a:solidFill>
                  <a:schemeClr val="lt1"/>
                </a:solidFill>
                <a:latin typeface="Franklin Gothic"/>
                <a:ea typeface="Franklin Gothic"/>
                <a:cs typeface="Franklin Gothic"/>
                <a:sym typeface="Franklin Gothic"/>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4" name="Google Shape;44;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Font typeface="Arial"/>
              <a:buNone/>
              <a:defRPr sz="1900">
                <a:solidFill>
                  <a:schemeClr val="lt1"/>
                </a:solidFill>
                <a:latin typeface="Arial"/>
                <a:ea typeface="Arial"/>
                <a:cs typeface="Arial"/>
                <a:sym typeface="Aria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5" name="Google Shape;45;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Arial"/>
              <a:buChar char="●"/>
              <a:defRPr>
                <a:latin typeface="Arial"/>
                <a:ea typeface="Arial"/>
                <a:cs typeface="Arial"/>
                <a:sym typeface="Arial"/>
              </a:defRPr>
            </a:lvl1pPr>
            <a:lvl2pPr indent="-317500" lvl="1" marL="914400">
              <a:spcBef>
                <a:spcPts val="0"/>
              </a:spcBef>
              <a:spcAft>
                <a:spcPts val="0"/>
              </a:spcAft>
              <a:buSzPts val="1400"/>
              <a:buFont typeface="Arial"/>
              <a:buChar char="○"/>
              <a:defRPr>
                <a:latin typeface="Arial"/>
                <a:ea typeface="Arial"/>
                <a:cs typeface="Arial"/>
                <a:sym typeface="Arial"/>
              </a:defRPr>
            </a:lvl2pPr>
            <a:lvl3pPr indent="-317500" lvl="2" marL="1371600">
              <a:spcBef>
                <a:spcPts val="0"/>
              </a:spcBef>
              <a:spcAft>
                <a:spcPts val="0"/>
              </a:spcAft>
              <a:buSzPts val="1400"/>
              <a:buFont typeface="Arial"/>
              <a:buChar char="■"/>
              <a:defRPr>
                <a:latin typeface="Arial"/>
                <a:ea typeface="Arial"/>
                <a:cs typeface="Arial"/>
                <a:sym typeface="Arial"/>
              </a:defRPr>
            </a:lvl3pPr>
            <a:lvl4pPr indent="-317500" lvl="3" marL="1828800">
              <a:spcBef>
                <a:spcPts val="0"/>
              </a:spcBef>
              <a:spcAft>
                <a:spcPts val="0"/>
              </a:spcAft>
              <a:buSzPts val="1400"/>
              <a:buFont typeface="Arial"/>
              <a:buChar char="●"/>
              <a:defRPr>
                <a:latin typeface="Arial"/>
                <a:ea typeface="Arial"/>
                <a:cs typeface="Arial"/>
                <a:sym typeface="Arial"/>
              </a:defRPr>
            </a:lvl4pPr>
            <a:lvl5pPr indent="-317500" lvl="4" marL="2286000">
              <a:spcBef>
                <a:spcPts val="0"/>
              </a:spcBef>
              <a:spcAft>
                <a:spcPts val="0"/>
              </a:spcAft>
              <a:buSzPts val="1400"/>
              <a:buFont typeface="Arial"/>
              <a:buChar char="○"/>
              <a:defRPr>
                <a:latin typeface="Arial"/>
                <a:ea typeface="Arial"/>
                <a:cs typeface="Arial"/>
                <a:sym typeface="Arial"/>
              </a:defRPr>
            </a:lvl5pPr>
            <a:lvl6pPr indent="-317500" lvl="5" marL="2743200">
              <a:spcBef>
                <a:spcPts val="0"/>
              </a:spcBef>
              <a:spcAft>
                <a:spcPts val="0"/>
              </a:spcAft>
              <a:buSzPts val="1400"/>
              <a:buFont typeface="Arial"/>
              <a:buChar char="■"/>
              <a:defRPr>
                <a:latin typeface="Arial"/>
                <a:ea typeface="Arial"/>
                <a:cs typeface="Arial"/>
                <a:sym typeface="Arial"/>
              </a:defRPr>
            </a:lvl6pPr>
            <a:lvl7pPr indent="-317500" lvl="6" marL="3200400">
              <a:spcBef>
                <a:spcPts val="0"/>
              </a:spcBef>
              <a:spcAft>
                <a:spcPts val="0"/>
              </a:spcAft>
              <a:buSzPts val="1400"/>
              <a:buFont typeface="Arial"/>
              <a:buChar char="●"/>
              <a:defRPr>
                <a:latin typeface="Arial"/>
                <a:ea typeface="Arial"/>
                <a:cs typeface="Arial"/>
                <a:sym typeface="Arial"/>
              </a:defRPr>
            </a:lvl7pPr>
            <a:lvl8pPr indent="-317500" lvl="7" marL="3657600">
              <a:spcBef>
                <a:spcPts val="0"/>
              </a:spcBef>
              <a:spcAft>
                <a:spcPts val="0"/>
              </a:spcAft>
              <a:buSzPts val="1400"/>
              <a:buFont typeface="Arial"/>
              <a:buChar char="○"/>
              <a:defRPr>
                <a:latin typeface="Arial"/>
                <a:ea typeface="Arial"/>
                <a:cs typeface="Arial"/>
                <a:sym typeface="Arial"/>
              </a:defRPr>
            </a:lvl8pPr>
            <a:lvl9pPr indent="-317500" lvl="8" marL="4114800">
              <a:spcBef>
                <a:spcPts val="0"/>
              </a:spcBef>
              <a:spcAft>
                <a:spcPts val="0"/>
              </a:spcAft>
              <a:buSzPts val="1400"/>
              <a:buFont typeface="Arial"/>
              <a:buChar char="■"/>
              <a:defRPr>
                <a:latin typeface="Arial"/>
                <a:ea typeface="Arial"/>
                <a:cs typeface="Arial"/>
                <a:sym typeface="Arial"/>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Franklin Gothic"/>
              <a:buNone/>
              <a:defRPr sz="2100">
                <a:latin typeface="Franklin Gothic"/>
                <a:ea typeface="Franklin Gothic"/>
                <a:cs typeface="Franklin Gothic"/>
                <a:sym typeface="Franklin Gothic"/>
              </a:defRPr>
            </a:lvl1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LCAP Mid-Year Update</a:t>
            </a:r>
            <a:endParaRPr/>
          </a:p>
        </p:txBody>
      </p:sp>
      <p:sp>
        <p:nvSpPr>
          <p:cNvPr id="62" name="Google Shape;62;p13"/>
          <p:cNvSpPr txBox="1"/>
          <p:nvPr>
            <p:ph idx="1" type="subTitle"/>
          </p:nvPr>
        </p:nvSpPr>
        <p:spPr>
          <a:xfrm>
            <a:off x="411175" y="3398250"/>
            <a:ext cx="4077000" cy="1260600"/>
          </a:xfrm>
          <a:prstGeom prst="rect">
            <a:avLst/>
          </a:prstGeom>
        </p:spPr>
        <p:txBody>
          <a:bodyPr anchorCtr="0" anchor="ctr" bIns="91425" lIns="91425" spcFirstLastPara="1" rIns="91425" wrap="square" tIns="91425">
            <a:normAutofit fontScale="77500" lnSpcReduction="20000"/>
          </a:bodyPr>
          <a:lstStyle/>
          <a:p>
            <a:pPr indent="0" lvl="0" marL="0" rtl="0" algn="ctr">
              <a:spcBef>
                <a:spcPts val="0"/>
              </a:spcBef>
              <a:spcAft>
                <a:spcPts val="0"/>
              </a:spcAft>
              <a:buNone/>
            </a:pPr>
            <a:r>
              <a:rPr lang="en"/>
              <a:t>N.E.W. Academy </a:t>
            </a:r>
            <a:endParaRPr/>
          </a:p>
          <a:p>
            <a:pPr indent="0" lvl="0" marL="0" rtl="0" algn="ctr">
              <a:spcBef>
                <a:spcPts val="0"/>
              </a:spcBef>
              <a:spcAft>
                <a:spcPts val="0"/>
              </a:spcAft>
              <a:buNone/>
            </a:pPr>
            <a:r>
              <a:rPr lang="en"/>
              <a:t>Of Arts and Sciences</a:t>
            </a:r>
            <a:endParaRPr/>
          </a:p>
          <a:p>
            <a:pPr indent="0" lvl="0" marL="0" rtl="0" algn="ctr">
              <a:spcBef>
                <a:spcPts val="0"/>
              </a:spcBef>
              <a:spcAft>
                <a:spcPts val="0"/>
              </a:spcAft>
              <a:buNone/>
            </a:pPr>
            <a:r>
              <a:rPr lang="en"/>
              <a:t>2/24/26</a:t>
            </a:r>
            <a:endParaRPr/>
          </a:p>
        </p:txBody>
      </p:sp>
      <p:pic>
        <p:nvPicPr>
          <p:cNvPr id="63" name="Google Shape;63;p13"/>
          <p:cNvPicPr preferRelativeResize="0"/>
          <p:nvPr/>
        </p:nvPicPr>
        <p:blipFill>
          <a:blip r:embed="rId3">
            <a:alphaModFix/>
          </a:blip>
          <a:stretch>
            <a:fillRect/>
          </a:stretch>
        </p:blipFill>
        <p:spPr>
          <a:xfrm>
            <a:off x="5300550" y="3152625"/>
            <a:ext cx="1968826" cy="1968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p:nvPr/>
        </p:nvSpPr>
        <p:spPr>
          <a:xfrm>
            <a:off x="355425" y="386000"/>
            <a:ext cx="1758000" cy="70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0" name="Google Shape;130;p22"/>
          <p:cNvSpPr txBox="1"/>
          <p:nvPr>
            <p:ph type="title"/>
          </p:nvPr>
        </p:nvSpPr>
        <p:spPr>
          <a:xfrm>
            <a:off x="311700" y="372500"/>
            <a:ext cx="1801800" cy="733500"/>
          </a:xfrm>
          <a:prstGeom prst="rect">
            <a:avLst/>
          </a:prstGeom>
          <a:solidFill>
            <a:srgbClr val="FFD966"/>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Goal 1</a:t>
            </a:r>
            <a:endParaRPr/>
          </a:p>
        </p:txBody>
      </p:sp>
      <p:pic>
        <p:nvPicPr>
          <p:cNvPr id="131" name="Google Shape;131;p22"/>
          <p:cNvPicPr preferRelativeResize="0"/>
          <p:nvPr/>
        </p:nvPicPr>
        <p:blipFill>
          <a:blip r:embed="rId3">
            <a:alphaModFix/>
          </a:blip>
          <a:stretch>
            <a:fillRect/>
          </a:stretch>
        </p:blipFill>
        <p:spPr>
          <a:xfrm>
            <a:off x="404725" y="452825"/>
            <a:ext cx="575000" cy="577575"/>
          </a:xfrm>
          <a:prstGeom prst="rect">
            <a:avLst/>
          </a:prstGeom>
          <a:noFill/>
          <a:ln>
            <a:noFill/>
          </a:ln>
        </p:spPr>
      </p:pic>
      <p:sp>
        <p:nvSpPr>
          <p:cNvPr id="132" name="Google Shape;132;p22"/>
          <p:cNvSpPr/>
          <p:nvPr/>
        </p:nvSpPr>
        <p:spPr>
          <a:xfrm>
            <a:off x="2113575" y="381875"/>
            <a:ext cx="6718800" cy="7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3" name="Google Shape;133;p22"/>
          <p:cNvSpPr txBox="1"/>
          <p:nvPr/>
        </p:nvSpPr>
        <p:spPr>
          <a:xfrm>
            <a:off x="2121800" y="381875"/>
            <a:ext cx="67188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Franklin Gothic"/>
                <a:ea typeface="Franklin Gothic"/>
                <a:cs typeface="Franklin Gothic"/>
                <a:sym typeface="Franklin Gothic"/>
              </a:rPr>
              <a:t>N.E.W. Academy of Science and Arts creates an exciting, standards-driven learning environment where students use their talents to contribute positively to the community.</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solidFill>
                <a:schemeClr val="dk2"/>
              </a:solidFill>
              <a:latin typeface="Franklin Gothic"/>
              <a:ea typeface="Franklin Gothic"/>
              <a:cs typeface="Franklin Gothic"/>
              <a:sym typeface="Franklin Gothic"/>
            </a:endParaRPr>
          </a:p>
          <a:p>
            <a:pPr indent="0" lvl="0" marL="0" rtl="0" algn="l">
              <a:spcBef>
                <a:spcPts val="0"/>
              </a:spcBef>
              <a:spcAft>
                <a:spcPts val="0"/>
              </a:spcAft>
              <a:buNone/>
            </a:pPr>
            <a:r>
              <a:t/>
            </a:r>
            <a:endParaRPr sz="1700">
              <a:solidFill>
                <a:schemeClr val="dk2"/>
              </a:solidFill>
              <a:latin typeface="Franklin Gothic"/>
              <a:ea typeface="Franklin Gothic"/>
              <a:cs typeface="Franklin Gothic"/>
              <a:sym typeface="Franklin Gothic"/>
            </a:endParaRPr>
          </a:p>
        </p:txBody>
      </p:sp>
      <p:graphicFrame>
        <p:nvGraphicFramePr>
          <p:cNvPr id="134" name="Google Shape;134;p22"/>
          <p:cNvGraphicFramePr/>
          <p:nvPr/>
        </p:nvGraphicFramePr>
        <p:xfrm>
          <a:off x="429088" y="1419525"/>
          <a:ext cx="3000000" cy="3000000"/>
        </p:xfrm>
        <a:graphic>
          <a:graphicData uri="http://schemas.openxmlformats.org/drawingml/2006/table">
            <a:tbl>
              <a:tblPr>
                <a:noFill/>
                <a:tableStyleId>{8F432C73-D622-450E-8B9A-212792B8193A}</a:tableStyleId>
              </a:tblPr>
              <a:tblGrid>
                <a:gridCol w="790875"/>
                <a:gridCol w="2563325"/>
                <a:gridCol w="1893525"/>
                <a:gridCol w="1432425"/>
                <a:gridCol w="1605650"/>
              </a:tblGrid>
              <a:tr h="867425">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Action #</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Action Title</a:t>
                      </a:r>
                      <a:endParaRPr b="1" sz="13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 increased service for </a:t>
                      </a:r>
                      <a:endParaRPr b="1" sz="13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high need students)</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a:solidFill>
                            <a:schemeClr val="lt1"/>
                          </a:solidFill>
                          <a:latin typeface="Libre Franklin"/>
                          <a:ea typeface="Libre Franklin"/>
                          <a:cs typeface="Libre Franklin"/>
                          <a:sym typeface="Libre Franklin"/>
                        </a:rPr>
                        <a:t>Implementation </a:t>
                      </a:r>
                      <a:r>
                        <a:rPr b="1" lang="en" sz="1300" u="none" cap="none" strike="noStrike">
                          <a:solidFill>
                            <a:schemeClr val="lt1"/>
                          </a:solidFill>
                          <a:latin typeface="Libre Franklin"/>
                          <a:ea typeface="Libre Franklin"/>
                          <a:cs typeface="Libre Franklin"/>
                          <a:sym typeface="Libre Franklin"/>
                        </a:rPr>
                        <a:t>Status</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Budgeted Amount</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Expenditures as of 10/31/</a:t>
                      </a:r>
                      <a:r>
                        <a:rPr b="1" lang="en" sz="1300">
                          <a:solidFill>
                            <a:schemeClr val="lt1"/>
                          </a:solidFill>
                          <a:latin typeface="Libre Franklin"/>
                          <a:ea typeface="Libre Franklin"/>
                          <a:cs typeface="Libre Franklin"/>
                          <a:sym typeface="Libre Franklin"/>
                        </a:rPr>
                        <a:t>25</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200900">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1</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50">
                          <a:latin typeface="Calibri"/>
                          <a:ea typeface="Calibri"/>
                          <a:cs typeface="Calibri"/>
                          <a:sym typeface="Calibri"/>
                        </a:rPr>
                        <a:t>Teacher Recruitment and Retention</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  </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  </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825">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2</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250">
                          <a:latin typeface="Calibri"/>
                          <a:ea typeface="Calibri"/>
                          <a:cs typeface="Calibri"/>
                          <a:sym typeface="Calibri"/>
                        </a:rPr>
                        <a:t>Curriculum*</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$240,896</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$165,364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277275">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3</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50">
                          <a:latin typeface="Calibri"/>
                          <a:ea typeface="Calibri"/>
                          <a:cs typeface="Calibri"/>
                          <a:sym typeface="Calibri"/>
                        </a:rPr>
                        <a:t>Professional Development*</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$62,403</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$25,794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02750">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4</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250">
                          <a:latin typeface="Calibri"/>
                          <a:ea typeface="Calibri"/>
                          <a:cs typeface="Calibri"/>
                          <a:sym typeface="Calibri"/>
                        </a:rPr>
                        <a:t>Broad Course of Study*</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$46,604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$14,601</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100000">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5</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50">
                          <a:latin typeface="Calibri"/>
                          <a:ea typeface="Calibri"/>
                          <a:cs typeface="Calibri"/>
                          <a:sym typeface="Calibri"/>
                        </a:rPr>
                        <a:t>Instructional Model</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$1,320,174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$341,089</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825">
                <a:tc>
                  <a:txBody>
                    <a:bodyPr/>
                    <a:lstStyle/>
                    <a:p>
                      <a:pPr indent="0" lvl="0" marL="0" marR="0" rtl="0" algn="ctr">
                        <a:lnSpc>
                          <a:spcPct val="115000"/>
                        </a:lnSpc>
                        <a:spcBef>
                          <a:spcPts val="0"/>
                        </a:spcBef>
                        <a:spcAft>
                          <a:spcPts val="0"/>
                        </a:spcAft>
                        <a:buClr>
                          <a:srgbClr val="000000"/>
                        </a:buClr>
                        <a:buSzPts val="1400"/>
                        <a:buFont typeface="Arial"/>
                        <a:buNone/>
                      </a:pPr>
                      <a:r>
                        <a:rPr lang="en" sz="1250" u="none" cap="none" strike="noStrike">
                          <a:latin typeface="Calibri"/>
                          <a:ea typeface="Calibri"/>
                          <a:cs typeface="Calibri"/>
                          <a:sym typeface="Calibri"/>
                        </a:rPr>
                        <a:t>6</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250">
                          <a:latin typeface="Calibri"/>
                          <a:ea typeface="Calibri"/>
                          <a:cs typeface="Calibri"/>
                          <a:sym typeface="Calibri"/>
                        </a:rPr>
                        <a:t>Targeted Instructional Support*</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$573,923</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250">
                          <a:latin typeface="Calibri"/>
                          <a:ea typeface="Calibri"/>
                          <a:cs typeface="Calibri"/>
                          <a:sym typeface="Calibri"/>
                        </a:rPr>
                        <a:t>$176,704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100000">
                <a:tc>
                  <a:txBody>
                    <a:bodyPr/>
                    <a:lstStyle/>
                    <a:p>
                      <a:pPr indent="0" lvl="0" marL="0" marR="0" rtl="0" algn="ctr">
                        <a:lnSpc>
                          <a:spcPct val="115000"/>
                        </a:lnSpc>
                        <a:spcBef>
                          <a:spcPts val="0"/>
                        </a:spcBef>
                        <a:spcAft>
                          <a:spcPts val="0"/>
                        </a:spcAft>
                        <a:buNone/>
                      </a:pPr>
                      <a:r>
                        <a:rPr lang="en" sz="1250">
                          <a:latin typeface="Calibri"/>
                          <a:ea typeface="Calibri"/>
                          <a:cs typeface="Calibri"/>
                          <a:sym typeface="Calibri"/>
                        </a:rPr>
                        <a:t>7</a:t>
                      </a:r>
                      <a:endParaRPr sz="125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50">
                          <a:latin typeface="Calibri"/>
                          <a:ea typeface="Calibri"/>
                          <a:cs typeface="Calibri"/>
                          <a:sym typeface="Calibri"/>
                        </a:rPr>
                        <a:t>Special Education*</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250">
                          <a:latin typeface="Calibri"/>
                          <a:ea typeface="Calibri"/>
                          <a:cs typeface="Calibri"/>
                          <a:sym typeface="Calibri"/>
                        </a:rPr>
                        <a:t>Fully Implemented</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$792,667</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$121,854</a:t>
                      </a:r>
                      <a:endParaRPr sz="125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
        <p:nvSpPr>
          <p:cNvPr id="135" name="Google Shape;135;p22"/>
          <p:cNvSpPr/>
          <p:nvPr/>
        </p:nvSpPr>
        <p:spPr>
          <a:xfrm>
            <a:off x="311700" y="381875"/>
            <a:ext cx="1801800" cy="706500"/>
          </a:xfrm>
          <a:prstGeom prst="rect">
            <a:avLst/>
          </a:prstGeom>
          <a:no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p:nvPr/>
        </p:nvSpPr>
        <p:spPr>
          <a:xfrm>
            <a:off x="355425" y="386000"/>
            <a:ext cx="1758000" cy="70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41" name="Google Shape;141;p23"/>
          <p:cNvSpPr txBox="1"/>
          <p:nvPr>
            <p:ph type="title"/>
          </p:nvPr>
        </p:nvSpPr>
        <p:spPr>
          <a:xfrm>
            <a:off x="311700" y="372500"/>
            <a:ext cx="1801800" cy="733500"/>
          </a:xfrm>
          <a:prstGeom prst="rect">
            <a:avLst/>
          </a:prstGeom>
          <a:solidFill>
            <a:srgbClr val="FFD966"/>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Goal 1</a:t>
            </a:r>
            <a:endParaRPr/>
          </a:p>
        </p:txBody>
      </p:sp>
      <p:pic>
        <p:nvPicPr>
          <p:cNvPr id="142" name="Google Shape;142;p23"/>
          <p:cNvPicPr preferRelativeResize="0"/>
          <p:nvPr/>
        </p:nvPicPr>
        <p:blipFill>
          <a:blip r:embed="rId3">
            <a:alphaModFix/>
          </a:blip>
          <a:stretch>
            <a:fillRect/>
          </a:stretch>
        </p:blipFill>
        <p:spPr>
          <a:xfrm>
            <a:off x="404725" y="452825"/>
            <a:ext cx="575000" cy="577575"/>
          </a:xfrm>
          <a:prstGeom prst="rect">
            <a:avLst/>
          </a:prstGeom>
          <a:noFill/>
          <a:ln>
            <a:noFill/>
          </a:ln>
        </p:spPr>
      </p:pic>
      <p:sp>
        <p:nvSpPr>
          <p:cNvPr id="143" name="Google Shape;143;p23"/>
          <p:cNvSpPr/>
          <p:nvPr/>
        </p:nvSpPr>
        <p:spPr>
          <a:xfrm>
            <a:off x="2113575" y="381875"/>
            <a:ext cx="6718800" cy="7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44" name="Google Shape;144;p23"/>
          <p:cNvSpPr txBox="1"/>
          <p:nvPr/>
        </p:nvSpPr>
        <p:spPr>
          <a:xfrm>
            <a:off x="2121800" y="381875"/>
            <a:ext cx="67188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Franklin Gothic"/>
                <a:ea typeface="Franklin Gothic"/>
                <a:cs typeface="Franklin Gothic"/>
                <a:sym typeface="Franklin Gothic"/>
              </a:rPr>
              <a:t>N.E.W. Academy of Science and Arts creates an exciting, standards-driven learning environment where students use their talents to contribute positively to the community.</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latin typeface="Franklin Gothic"/>
              <a:ea typeface="Franklin Gothic"/>
              <a:cs typeface="Franklin Gothic"/>
              <a:sym typeface="Franklin Gothic"/>
            </a:endParaRPr>
          </a:p>
          <a:p>
            <a:pPr indent="0" lvl="0" marL="0" rtl="0" algn="l">
              <a:spcBef>
                <a:spcPts val="0"/>
              </a:spcBef>
              <a:spcAft>
                <a:spcPts val="0"/>
              </a:spcAft>
              <a:buNone/>
            </a:pPr>
            <a:r>
              <a:t/>
            </a:r>
            <a:endParaRPr>
              <a:solidFill>
                <a:schemeClr val="dk2"/>
              </a:solidFill>
              <a:latin typeface="Franklin Gothic"/>
              <a:ea typeface="Franklin Gothic"/>
              <a:cs typeface="Franklin Gothic"/>
              <a:sym typeface="Franklin Gothic"/>
            </a:endParaRPr>
          </a:p>
          <a:p>
            <a:pPr indent="0" lvl="0" marL="0" rtl="0" algn="l">
              <a:spcBef>
                <a:spcPts val="0"/>
              </a:spcBef>
              <a:spcAft>
                <a:spcPts val="0"/>
              </a:spcAft>
              <a:buNone/>
            </a:pPr>
            <a:r>
              <a:t/>
            </a:r>
            <a:endParaRPr sz="1700">
              <a:solidFill>
                <a:schemeClr val="dk2"/>
              </a:solidFill>
              <a:latin typeface="Franklin Gothic"/>
              <a:ea typeface="Franklin Gothic"/>
              <a:cs typeface="Franklin Gothic"/>
              <a:sym typeface="Franklin Gothic"/>
            </a:endParaRPr>
          </a:p>
        </p:txBody>
      </p:sp>
      <p:graphicFrame>
        <p:nvGraphicFramePr>
          <p:cNvPr id="145" name="Google Shape;145;p23"/>
          <p:cNvGraphicFramePr/>
          <p:nvPr/>
        </p:nvGraphicFramePr>
        <p:xfrm>
          <a:off x="429088" y="1419525"/>
          <a:ext cx="3000000" cy="3000000"/>
        </p:xfrm>
        <a:graphic>
          <a:graphicData uri="http://schemas.openxmlformats.org/drawingml/2006/table">
            <a:tbl>
              <a:tblPr>
                <a:noFill/>
                <a:tableStyleId>{8F432C73-D622-450E-8B9A-212792B8193A}</a:tableStyleId>
              </a:tblPr>
              <a:tblGrid>
                <a:gridCol w="790875"/>
                <a:gridCol w="2563325"/>
                <a:gridCol w="1893525"/>
                <a:gridCol w="1432425"/>
                <a:gridCol w="1605650"/>
              </a:tblGrid>
              <a:tr h="867425">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Action #</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Action Title</a:t>
                      </a:r>
                      <a:endParaRPr b="1" sz="13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 increased service for </a:t>
                      </a:r>
                      <a:endParaRPr b="1" sz="13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high need students)</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a:solidFill>
                            <a:schemeClr val="lt1"/>
                          </a:solidFill>
                          <a:latin typeface="Libre Franklin"/>
                          <a:ea typeface="Libre Franklin"/>
                          <a:cs typeface="Libre Franklin"/>
                          <a:sym typeface="Libre Franklin"/>
                        </a:rPr>
                        <a:t>Implementation </a:t>
                      </a:r>
                      <a:r>
                        <a:rPr b="1" lang="en" sz="1300" u="none" cap="none" strike="noStrike">
                          <a:solidFill>
                            <a:schemeClr val="lt1"/>
                          </a:solidFill>
                          <a:latin typeface="Libre Franklin"/>
                          <a:ea typeface="Libre Franklin"/>
                          <a:cs typeface="Libre Franklin"/>
                          <a:sym typeface="Libre Franklin"/>
                        </a:rPr>
                        <a:t>Status</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Budgeted Amount</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300" u="none" cap="none" strike="noStrike">
                          <a:solidFill>
                            <a:schemeClr val="lt1"/>
                          </a:solidFill>
                          <a:latin typeface="Libre Franklin"/>
                          <a:ea typeface="Libre Franklin"/>
                          <a:cs typeface="Libre Franklin"/>
                          <a:sym typeface="Libre Franklin"/>
                        </a:rPr>
                        <a:t>Expenditures as of 10/31/2</a:t>
                      </a:r>
                      <a:r>
                        <a:rPr b="1" lang="en" sz="1300">
                          <a:solidFill>
                            <a:schemeClr val="lt1"/>
                          </a:solidFill>
                          <a:latin typeface="Libre Franklin"/>
                          <a:ea typeface="Libre Franklin"/>
                          <a:cs typeface="Libre Franklin"/>
                          <a:sym typeface="Libre Franklin"/>
                        </a:rPr>
                        <a:t>5</a:t>
                      </a:r>
                      <a:endParaRPr b="1" sz="13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200900">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8</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300">
                          <a:latin typeface="Calibri"/>
                          <a:ea typeface="Calibri"/>
                          <a:cs typeface="Calibri"/>
                          <a:sym typeface="Calibri"/>
                        </a:rPr>
                        <a:t>Intervention*</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$587,619</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$139,601</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825">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9</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300">
                          <a:latin typeface="Calibri"/>
                          <a:ea typeface="Calibri"/>
                          <a:cs typeface="Calibri"/>
                          <a:sym typeface="Calibri"/>
                        </a:rPr>
                        <a:t>Technology Access*</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$176,346</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$70,318</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277275">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10</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300">
                          <a:latin typeface="Calibri"/>
                          <a:ea typeface="Calibri"/>
                          <a:cs typeface="Calibri"/>
                          <a:sym typeface="Calibri"/>
                        </a:rPr>
                        <a:t>School Data Analysis</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  </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02750">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11</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300">
                          <a:latin typeface="Calibri"/>
                          <a:ea typeface="Calibri"/>
                          <a:cs typeface="Calibri"/>
                          <a:sym typeface="Calibri"/>
                        </a:rPr>
                        <a:t>Assessments*</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$11,160</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$6,738</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100000">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12</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300">
                          <a:latin typeface="Calibri"/>
                          <a:ea typeface="Calibri"/>
                          <a:cs typeface="Calibri"/>
                          <a:sym typeface="Calibri"/>
                        </a:rPr>
                        <a:t>ELD Professional Development*</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$11,515</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00">
                          <a:latin typeface="Calibri"/>
                          <a:ea typeface="Calibri"/>
                          <a:cs typeface="Calibri"/>
                          <a:sym typeface="Calibri"/>
                        </a:rPr>
                        <a:t> $-   </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825">
                <a:tc>
                  <a:txBody>
                    <a:bodyPr/>
                    <a:lstStyle/>
                    <a:p>
                      <a:pPr indent="0" lvl="0" marL="0" marR="0" rtl="0" algn="ctr">
                        <a:lnSpc>
                          <a:spcPct val="115000"/>
                        </a:lnSpc>
                        <a:spcBef>
                          <a:spcPts val="0"/>
                        </a:spcBef>
                        <a:spcAft>
                          <a:spcPts val="0"/>
                        </a:spcAft>
                        <a:buClr>
                          <a:srgbClr val="000000"/>
                        </a:buClr>
                        <a:buSzPts val="1400"/>
                        <a:buFont typeface="Arial"/>
                        <a:buNone/>
                      </a:pPr>
                      <a:r>
                        <a:rPr lang="en" sz="1300">
                          <a:latin typeface="Calibri"/>
                          <a:ea typeface="Calibri"/>
                          <a:cs typeface="Calibri"/>
                          <a:sym typeface="Calibri"/>
                        </a:rPr>
                        <a:t>13</a:t>
                      </a:r>
                      <a:endParaRPr sz="13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300">
                          <a:latin typeface="Calibri"/>
                          <a:ea typeface="Calibri"/>
                          <a:cs typeface="Calibri"/>
                          <a:sym typeface="Calibri"/>
                        </a:rPr>
                        <a:t>ELD Curriculum and Instructional Materials*</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Fully Implemented</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$118,643</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00">
                          <a:latin typeface="Calibri"/>
                          <a:ea typeface="Calibri"/>
                          <a:cs typeface="Calibri"/>
                          <a:sym typeface="Calibri"/>
                        </a:rPr>
                        <a:t>$94,231</a:t>
                      </a:r>
                      <a:endParaRPr sz="13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bl>
          </a:graphicData>
        </a:graphic>
      </p:graphicFrame>
      <p:sp>
        <p:nvSpPr>
          <p:cNvPr id="146" name="Google Shape;146;p23"/>
          <p:cNvSpPr/>
          <p:nvPr/>
        </p:nvSpPr>
        <p:spPr>
          <a:xfrm>
            <a:off x="311700" y="381875"/>
            <a:ext cx="1801800" cy="706500"/>
          </a:xfrm>
          <a:prstGeom prst="rect">
            <a:avLst/>
          </a:prstGeom>
          <a:no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idx="12" type="sldNum"/>
          </p:nvPr>
        </p:nvSpPr>
        <p:spPr>
          <a:xfrm>
            <a:off x="8472458" y="3497413"/>
            <a:ext cx="548700" cy="295200"/>
          </a:xfrm>
          <a:prstGeom prst="rect">
            <a:avLst/>
          </a:prstGeom>
          <a:noFill/>
          <a:ln>
            <a:noFill/>
          </a:ln>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pic>
        <p:nvPicPr>
          <p:cNvPr id="153" name="Google Shape;153;p24"/>
          <p:cNvPicPr preferRelativeResize="0"/>
          <p:nvPr/>
        </p:nvPicPr>
        <p:blipFill rotWithShape="1">
          <a:blip r:embed="rId3">
            <a:alphaModFix/>
          </a:blip>
          <a:srcRect b="0" l="0" r="0" t="0"/>
          <a:stretch/>
        </p:blipFill>
        <p:spPr>
          <a:xfrm>
            <a:off x="216350" y="258169"/>
            <a:ext cx="2736056" cy="535781"/>
          </a:xfrm>
          <a:prstGeom prst="rect">
            <a:avLst/>
          </a:prstGeom>
          <a:noFill/>
          <a:ln>
            <a:noFill/>
          </a:ln>
        </p:spPr>
      </p:pic>
      <p:sp>
        <p:nvSpPr>
          <p:cNvPr id="154" name="Google Shape;154;p24"/>
          <p:cNvSpPr txBox="1"/>
          <p:nvPr/>
        </p:nvSpPr>
        <p:spPr>
          <a:xfrm>
            <a:off x="338650" y="919163"/>
            <a:ext cx="6766500" cy="31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2000">
                <a:solidFill>
                  <a:schemeClr val="dk2"/>
                </a:solidFill>
              </a:rPr>
              <a:t>2025 Academic Performance</a:t>
            </a:r>
            <a:endParaRPr b="1" i="0" sz="2000" u="none" cap="none" strike="noStrike">
              <a:solidFill>
                <a:schemeClr val="dk2"/>
              </a:solidFill>
              <a:latin typeface="Arial"/>
              <a:ea typeface="Arial"/>
              <a:cs typeface="Arial"/>
              <a:sym typeface="Arial"/>
            </a:endParaRPr>
          </a:p>
        </p:txBody>
      </p:sp>
      <p:sp>
        <p:nvSpPr>
          <p:cNvPr id="155" name="Google Shape;155;p24"/>
          <p:cNvSpPr txBox="1"/>
          <p:nvPr/>
        </p:nvSpPr>
        <p:spPr>
          <a:xfrm>
            <a:off x="951125" y="4534650"/>
            <a:ext cx="1793700" cy="393600"/>
          </a:xfrm>
          <a:prstGeom prst="rect">
            <a:avLst/>
          </a:prstGeom>
          <a:solidFill>
            <a:srgbClr val="FFB90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u="none" cap="none" strike="noStrike">
                <a:solidFill>
                  <a:schemeClr val="dk2"/>
                </a:solidFill>
                <a:latin typeface="Arial"/>
                <a:ea typeface="Arial"/>
                <a:cs typeface="Arial"/>
                <a:sym typeface="Arial"/>
              </a:rPr>
              <a:t>CA state = </a:t>
            </a:r>
            <a:r>
              <a:rPr lang="en">
                <a:solidFill>
                  <a:schemeClr val="dk2"/>
                </a:solidFill>
              </a:rPr>
              <a:t>Yellow</a:t>
            </a:r>
            <a:endParaRPr b="0" i="0" u="none" cap="none" strike="noStrike">
              <a:solidFill>
                <a:schemeClr val="dk2"/>
              </a:solidFill>
              <a:latin typeface="Arial"/>
              <a:ea typeface="Arial"/>
              <a:cs typeface="Arial"/>
              <a:sym typeface="Arial"/>
            </a:endParaRPr>
          </a:p>
        </p:txBody>
      </p:sp>
      <p:sp>
        <p:nvSpPr>
          <p:cNvPr id="156" name="Google Shape;156;p24"/>
          <p:cNvSpPr txBox="1"/>
          <p:nvPr/>
        </p:nvSpPr>
        <p:spPr>
          <a:xfrm>
            <a:off x="2851575" y="4534650"/>
            <a:ext cx="1793700" cy="393600"/>
          </a:xfrm>
          <a:prstGeom prst="rect">
            <a:avLst/>
          </a:prstGeom>
          <a:solidFill>
            <a:srgbClr val="FFB90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u="none" cap="none" strike="noStrike">
                <a:solidFill>
                  <a:schemeClr val="dk2"/>
                </a:solidFill>
                <a:latin typeface="Arial"/>
                <a:ea typeface="Arial"/>
                <a:cs typeface="Arial"/>
                <a:sym typeface="Arial"/>
              </a:rPr>
              <a:t>CA state = </a:t>
            </a:r>
            <a:r>
              <a:rPr lang="en">
                <a:solidFill>
                  <a:schemeClr val="dk2"/>
                </a:solidFill>
              </a:rPr>
              <a:t>Yellow</a:t>
            </a:r>
            <a:r>
              <a:rPr b="0" i="0" lang="en" u="none" cap="none" strike="noStrike">
                <a:solidFill>
                  <a:schemeClr val="dk2"/>
                </a:solidFill>
                <a:latin typeface="Arial"/>
                <a:ea typeface="Arial"/>
                <a:cs typeface="Arial"/>
                <a:sym typeface="Arial"/>
              </a:rPr>
              <a:t> </a:t>
            </a:r>
            <a:endParaRPr b="0" i="0" u="none" cap="none" strike="noStrike">
              <a:solidFill>
                <a:schemeClr val="dk2"/>
              </a:solidFill>
              <a:latin typeface="Arial"/>
              <a:ea typeface="Arial"/>
              <a:cs typeface="Arial"/>
              <a:sym typeface="Arial"/>
            </a:endParaRPr>
          </a:p>
        </p:txBody>
      </p:sp>
      <p:sp>
        <p:nvSpPr>
          <p:cNvPr id="157" name="Google Shape;157;p24"/>
          <p:cNvSpPr txBox="1"/>
          <p:nvPr/>
        </p:nvSpPr>
        <p:spPr>
          <a:xfrm>
            <a:off x="4752025" y="4534650"/>
            <a:ext cx="1793700" cy="393600"/>
          </a:xfrm>
          <a:prstGeom prst="rect">
            <a:avLst/>
          </a:prstGeom>
          <a:solidFill>
            <a:srgbClr val="FFB90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u="none" cap="none" strike="noStrike">
                <a:solidFill>
                  <a:schemeClr val="dk2"/>
                </a:solidFill>
                <a:latin typeface="Arial"/>
                <a:ea typeface="Arial"/>
                <a:cs typeface="Arial"/>
                <a:sym typeface="Arial"/>
              </a:rPr>
              <a:t>CA state = </a:t>
            </a:r>
            <a:r>
              <a:rPr lang="en">
                <a:solidFill>
                  <a:schemeClr val="dk2"/>
                </a:solidFill>
              </a:rPr>
              <a:t>Yellow</a:t>
            </a:r>
            <a:r>
              <a:rPr b="0" i="0" lang="en" u="none" cap="none" strike="noStrike">
                <a:solidFill>
                  <a:schemeClr val="dk2"/>
                </a:solidFill>
                <a:latin typeface="Arial"/>
                <a:ea typeface="Arial"/>
                <a:cs typeface="Arial"/>
                <a:sym typeface="Arial"/>
              </a:rPr>
              <a:t> </a:t>
            </a:r>
            <a:endParaRPr b="0" i="0" u="none" cap="none" strike="noStrike">
              <a:solidFill>
                <a:schemeClr val="dk2"/>
              </a:solidFill>
              <a:latin typeface="Arial"/>
              <a:ea typeface="Arial"/>
              <a:cs typeface="Arial"/>
              <a:sym typeface="Arial"/>
            </a:endParaRPr>
          </a:p>
        </p:txBody>
      </p:sp>
      <p:pic>
        <p:nvPicPr>
          <p:cNvPr id="158" name="Google Shape;158;p24"/>
          <p:cNvPicPr preferRelativeResize="0"/>
          <p:nvPr/>
        </p:nvPicPr>
        <p:blipFill>
          <a:blip r:embed="rId4">
            <a:alphaModFix/>
          </a:blip>
          <a:stretch>
            <a:fillRect/>
          </a:stretch>
        </p:blipFill>
        <p:spPr>
          <a:xfrm>
            <a:off x="758563" y="1321113"/>
            <a:ext cx="5926672" cy="2994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idx="12" type="sldNum"/>
          </p:nvPr>
        </p:nvSpPr>
        <p:spPr>
          <a:xfrm>
            <a:off x="8472458" y="3497413"/>
            <a:ext cx="548700" cy="295200"/>
          </a:xfrm>
          <a:prstGeom prst="rect">
            <a:avLst/>
          </a:prstGeom>
          <a:noFill/>
          <a:ln>
            <a:noFill/>
          </a:ln>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pic>
        <p:nvPicPr>
          <p:cNvPr id="165" name="Google Shape;165;p25"/>
          <p:cNvPicPr preferRelativeResize="0"/>
          <p:nvPr/>
        </p:nvPicPr>
        <p:blipFill rotWithShape="1">
          <a:blip r:embed="rId3">
            <a:alphaModFix/>
          </a:blip>
          <a:srcRect b="0" l="0" r="0" t="0"/>
          <a:stretch/>
        </p:blipFill>
        <p:spPr>
          <a:xfrm>
            <a:off x="311700" y="150263"/>
            <a:ext cx="3536024" cy="485175"/>
          </a:xfrm>
          <a:prstGeom prst="rect">
            <a:avLst/>
          </a:prstGeom>
          <a:noFill/>
          <a:ln>
            <a:noFill/>
          </a:ln>
        </p:spPr>
      </p:pic>
      <p:pic>
        <p:nvPicPr>
          <p:cNvPr id="166" name="Google Shape;166;p25"/>
          <p:cNvPicPr preferRelativeResize="0"/>
          <p:nvPr/>
        </p:nvPicPr>
        <p:blipFill rotWithShape="1">
          <a:blip r:embed="rId4">
            <a:alphaModFix/>
          </a:blip>
          <a:srcRect b="0" l="0" r="0" t="0"/>
          <a:stretch/>
        </p:blipFill>
        <p:spPr>
          <a:xfrm>
            <a:off x="311700" y="807422"/>
            <a:ext cx="4736306" cy="435769"/>
          </a:xfrm>
          <a:prstGeom prst="rect">
            <a:avLst/>
          </a:prstGeom>
          <a:noFill/>
          <a:ln>
            <a:noFill/>
          </a:ln>
        </p:spPr>
      </p:pic>
      <p:sp>
        <p:nvSpPr>
          <p:cNvPr id="167" name="Google Shape;167;p25"/>
          <p:cNvSpPr txBox="1"/>
          <p:nvPr/>
        </p:nvSpPr>
        <p:spPr>
          <a:xfrm>
            <a:off x="311700" y="1313381"/>
            <a:ext cx="1007100" cy="2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202</a:t>
            </a:r>
            <a:r>
              <a:rPr b="1" lang="en" sz="2000">
                <a:solidFill>
                  <a:schemeClr val="dk1"/>
                </a:solidFill>
              </a:rPr>
              <a:t>5</a:t>
            </a:r>
            <a:endParaRPr b="1" i="0" sz="2200" u="none" cap="none" strike="noStrike">
              <a:solidFill>
                <a:schemeClr val="dk1"/>
              </a:solidFill>
              <a:latin typeface="Arial"/>
              <a:ea typeface="Arial"/>
              <a:cs typeface="Arial"/>
              <a:sym typeface="Arial"/>
            </a:endParaRPr>
          </a:p>
        </p:txBody>
      </p:sp>
      <p:sp>
        <p:nvSpPr>
          <p:cNvPr id="168" name="Google Shape;168;p25"/>
          <p:cNvSpPr txBox="1"/>
          <p:nvPr/>
        </p:nvSpPr>
        <p:spPr>
          <a:xfrm>
            <a:off x="1287450" y="4495725"/>
            <a:ext cx="3201600" cy="5859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700" u="none" cap="none" strike="noStrike">
                <a:solidFill>
                  <a:srgbClr val="595959"/>
                </a:solidFill>
                <a:latin typeface="Arial"/>
                <a:ea typeface="Arial"/>
                <a:cs typeface="Arial"/>
                <a:sym typeface="Arial"/>
              </a:rPr>
              <a:t>CA state average 48.82% Met or Exceeded ELA Standard</a:t>
            </a:r>
            <a:endParaRPr b="0" i="0" sz="1700" u="none" cap="none" strike="noStrike">
              <a:solidFill>
                <a:srgbClr val="595959"/>
              </a:solidFill>
              <a:latin typeface="Arial"/>
              <a:ea typeface="Arial"/>
              <a:cs typeface="Arial"/>
              <a:sym typeface="Arial"/>
            </a:endParaRPr>
          </a:p>
        </p:txBody>
      </p:sp>
      <p:sp>
        <p:nvSpPr>
          <p:cNvPr id="169" name="Google Shape;169;p25"/>
          <p:cNvSpPr txBox="1"/>
          <p:nvPr/>
        </p:nvSpPr>
        <p:spPr>
          <a:xfrm>
            <a:off x="4702550" y="4495725"/>
            <a:ext cx="3201600" cy="585900"/>
          </a:xfrm>
          <a:prstGeom prst="rect">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700" u="none" cap="none" strike="noStrike">
                <a:solidFill>
                  <a:srgbClr val="595959"/>
                </a:solidFill>
                <a:latin typeface="Arial"/>
                <a:ea typeface="Arial"/>
                <a:cs typeface="Arial"/>
                <a:sym typeface="Arial"/>
              </a:rPr>
              <a:t>CA state average 37.3% Met or Exceeded Math Standard</a:t>
            </a:r>
            <a:endParaRPr b="0" i="0" sz="1700" u="none" cap="none" strike="noStrike">
              <a:solidFill>
                <a:srgbClr val="595959"/>
              </a:solidFill>
              <a:latin typeface="Arial"/>
              <a:ea typeface="Arial"/>
              <a:cs typeface="Arial"/>
              <a:sym typeface="Arial"/>
            </a:endParaRPr>
          </a:p>
        </p:txBody>
      </p:sp>
      <p:pic>
        <p:nvPicPr>
          <p:cNvPr id="170" name="Google Shape;170;p25"/>
          <p:cNvPicPr preferRelativeResize="0"/>
          <p:nvPr/>
        </p:nvPicPr>
        <p:blipFill>
          <a:blip r:embed="rId5">
            <a:alphaModFix/>
          </a:blip>
          <a:stretch>
            <a:fillRect/>
          </a:stretch>
        </p:blipFill>
        <p:spPr>
          <a:xfrm>
            <a:off x="1744750" y="1415191"/>
            <a:ext cx="5654507" cy="29477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26"/>
          <p:cNvGraphicFramePr/>
          <p:nvPr/>
        </p:nvGraphicFramePr>
        <p:xfrm>
          <a:off x="404610" y="493785"/>
          <a:ext cx="3000000" cy="3000000"/>
        </p:xfrm>
        <a:graphic>
          <a:graphicData uri="http://schemas.openxmlformats.org/drawingml/2006/table">
            <a:tbl>
              <a:tblPr>
                <a:gradFill>
                  <a:gsLst>
                    <a:gs pos="0">
                      <a:srgbClr val="89E3FF"/>
                    </a:gs>
                    <a:gs pos="35000">
                      <a:srgbClr val="AAEAFF"/>
                    </a:gs>
                    <a:gs pos="100000">
                      <a:srgbClr val="DBF7FF"/>
                    </a:gs>
                  </a:gsLst>
                  <a:lin ang="16200038" scaled="0"/>
                </a:gradFill>
                <a:tableStyleId>{CB6B043F-EE1C-4553-8C6A-701DA91C7512}</a:tableStyleId>
              </a:tblPr>
              <a:tblGrid>
                <a:gridCol w="2670525"/>
                <a:gridCol w="1292400"/>
                <a:gridCol w="1288300"/>
                <a:gridCol w="1296625"/>
                <a:gridCol w="1715650"/>
              </a:tblGrid>
              <a:tr h="373450">
                <a:tc gridSpan="5">
                  <a:txBody>
                    <a:bodyPr/>
                    <a:lstStyle/>
                    <a:p>
                      <a:pPr indent="0" lvl="0" marL="0" marR="0" rtl="0" algn="ctr">
                        <a:lnSpc>
                          <a:spcPct val="100000"/>
                        </a:lnSpc>
                        <a:spcBef>
                          <a:spcPts val="0"/>
                        </a:spcBef>
                        <a:spcAft>
                          <a:spcPts val="0"/>
                        </a:spcAft>
                        <a:buClr>
                          <a:srgbClr val="000000"/>
                        </a:buClr>
                        <a:buSzPts val="1100"/>
                        <a:buFont typeface="Arial"/>
                        <a:buNone/>
                      </a:pPr>
                      <a:r>
                        <a:rPr lang="en" sz="2500" u="none" cap="none" strike="noStrike">
                          <a:solidFill>
                            <a:schemeClr val="dk2"/>
                          </a:solidFill>
                        </a:rPr>
                        <a:t>Goal 1 Outcomes Continued</a:t>
                      </a:r>
                      <a:endParaRPr sz="1400" u="none" cap="none" strike="noStrike">
                        <a:solidFill>
                          <a:schemeClr val="dk2"/>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hMerge="1"/>
                <a:tc hMerge="1"/>
                <a:tc hMerge="1"/>
                <a:tc hMerge="1"/>
              </a:tr>
              <a:tr h="651500">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Metric</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Baseline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Year </a:t>
                      </a:r>
                      <a:r>
                        <a:rPr b="1" lang="en" sz="1500">
                          <a:solidFill>
                            <a:schemeClr val="lt1"/>
                          </a:solidFill>
                        </a:rPr>
                        <a:t>2</a:t>
                      </a:r>
                      <a:r>
                        <a:rPr b="1" lang="en" sz="1500" u="none" cap="none" strike="noStrike">
                          <a:solidFill>
                            <a:schemeClr val="lt1"/>
                          </a:solidFill>
                        </a:rPr>
                        <a:t> Outcome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a:solidFill>
                            <a:schemeClr val="lt1"/>
                          </a:solidFill>
                        </a:rPr>
                        <a:t>Year 3 Target</a:t>
                      </a:r>
                      <a:endParaRPr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a:solidFill>
                            <a:schemeClr val="lt1"/>
                          </a:solidFill>
                        </a:rPr>
                        <a:t>Current Difference from Baseline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556150">
                <a:tc>
                  <a:txBody>
                    <a:bodyPr/>
                    <a:lstStyle/>
                    <a:p>
                      <a:pPr indent="0" lvl="0" marL="0" rtl="0" algn="l">
                        <a:spcBef>
                          <a:spcPts val="0"/>
                        </a:spcBef>
                        <a:spcAft>
                          <a:spcPts val="0"/>
                        </a:spcAft>
                        <a:buNone/>
                      </a:pPr>
                      <a:r>
                        <a:rPr lang="en" sz="1250">
                          <a:latin typeface="Calibri"/>
                          <a:ea typeface="Calibri"/>
                          <a:cs typeface="Calibri"/>
                          <a:sym typeface="Calibri"/>
                        </a:rPr>
                        <a:t>% of total and EL teachers credentialed and properly assigned</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63.2%</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58.8%</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-4.4%</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56150">
                <a:tc>
                  <a:txBody>
                    <a:bodyPr/>
                    <a:lstStyle/>
                    <a:p>
                      <a:pPr indent="0" lvl="0" marL="0" rtl="0" algn="l">
                        <a:spcBef>
                          <a:spcPts val="0"/>
                        </a:spcBef>
                        <a:spcAft>
                          <a:spcPts val="0"/>
                        </a:spcAft>
                        <a:buNone/>
                      </a:pPr>
                      <a:r>
                        <a:rPr lang="en" sz="1250">
                          <a:latin typeface="Calibri"/>
                          <a:ea typeface="Calibri"/>
                          <a:cs typeface="Calibri"/>
                          <a:sym typeface="Calibri"/>
                        </a:rPr>
                        <a:t>% of students with access to their own copies of standards-aligned instructional materials for use at school and at home</a:t>
                      </a:r>
                      <a:endParaRPr sz="1250" u="none" cap="none" strike="noStrike">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Maintained</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56150">
                <a:tc>
                  <a:txBody>
                    <a:bodyPr/>
                    <a:lstStyle/>
                    <a:p>
                      <a:pPr indent="0" lvl="0" marL="0" rtl="0" algn="l">
                        <a:spcBef>
                          <a:spcPts val="0"/>
                        </a:spcBef>
                        <a:spcAft>
                          <a:spcPts val="0"/>
                        </a:spcAft>
                        <a:buNone/>
                      </a:pPr>
                      <a:r>
                        <a:rPr lang="en" sz="1250">
                          <a:latin typeface="Calibri"/>
                          <a:ea typeface="Calibri"/>
                          <a:cs typeface="Calibri"/>
                          <a:sym typeface="Calibri"/>
                        </a:rPr>
                        <a:t>% of students with access to, and are enrolled in, a broad course of study that includes core subjects, VAPA, PE, &amp; Health</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Maintained</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56150">
                <a:tc>
                  <a:txBody>
                    <a:bodyPr/>
                    <a:lstStyle/>
                    <a:p>
                      <a:pPr indent="0" lvl="0" marL="0" rtl="0" algn="l">
                        <a:spcBef>
                          <a:spcPts val="0"/>
                        </a:spcBef>
                        <a:spcAft>
                          <a:spcPts val="0"/>
                        </a:spcAft>
                        <a:buNone/>
                      </a:pPr>
                      <a:r>
                        <a:rPr lang="en" sz="1250">
                          <a:latin typeface="Calibri"/>
                          <a:ea typeface="Calibri"/>
                          <a:cs typeface="Calibri"/>
                          <a:sym typeface="Calibri"/>
                        </a:rPr>
                        <a:t>% adopted state content standards are implemented, including ELD standards</a:t>
                      </a:r>
                      <a:endParaRPr sz="1250" u="none" cap="none" strike="noStrike">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50">
                          <a:latin typeface="Calibri"/>
                          <a:ea typeface="Calibri"/>
                          <a:cs typeface="Calibri"/>
                          <a:sym typeface="Calibri"/>
                        </a:rPr>
                        <a:t>100%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Maintained</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aphicFrame>
        <p:nvGraphicFramePr>
          <p:cNvPr id="180" name="Google Shape;180;p27"/>
          <p:cNvGraphicFramePr/>
          <p:nvPr/>
        </p:nvGraphicFramePr>
        <p:xfrm>
          <a:off x="404610" y="493785"/>
          <a:ext cx="3000000" cy="3000000"/>
        </p:xfrm>
        <a:graphic>
          <a:graphicData uri="http://schemas.openxmlformats.org/drawingml/2006/table">
            <a:tbl>
              <a:tblPr>
                <a:gradFill>
                  <a:gsLst>
                    <a:gs pos="0">
                      <a:srgbClr val="89E3FF"/>
                    </a:gs>
                    <a:gs pos="35000">
                      <a:srgbClr val="AAEAFF"/>
                    </a:gs>
                    <a:gs pos="100000">
                      <a:srgbClr val="DBF7FF"/>
                    </a:gs>
                  </a:gsLst>
                  <a:lin ang="16200038" scaled="0"/>
                </a:gradFill>
                <a:tableStyleId>{CB6B043F-EE1C-4553-8C6A-701DA91C7512}</a:tableStyleId>
              </a:tblPr>
              <a:tblGrid>
                <a:gridCol w="2670525"/>
                <a:gridCol w="1292400"/>
                <a:gridCol w="1288300"/>
                <a:gridCol w="1296625"/>
                <a:gridCol w="1715650"/>
              </a:tblGrid>
              <a:tr h="373450">
                <a:tc gridSpan="5">
                  <a:txBody>
                    <a:bodyPr/>
                    <a:lstStyle/>
                    <a:p>
                      <a:pPr indent="0" lvl="0" marL="0" marR="0" rtl="0" algn="ctr">
                        <a:lnSpc>
                          <a:spcPct val="100000"/>
                        </a:lnSpc>
                        <a:spcBef>
                          <a:spcPts val="0"/>
                        </a:spcBef>
                        <a:spcAft>
                          <a:spcPts val="0"/>
                        </a:spcAft>
                        <a:buClr>
                          <a:srgbClr val="000000"/>
                        </a:buClr>
                        <a:buSzPts val="1100"/>
                        <a:buFont typeface="Arial"/>
                        <a:buNone/>
                      </a:pPr>
                      <a:r>
                        <a:rPr lang="en" sz="2500" u="none" cap="none" strike="noStrike">
                          <a:solidFill>
                            <a:schemeClr val="dk2"/>
                          </a:solidFill>
                        </a:rPr>
                        <a:t>Goal 1 Outcomes Continued</a:t>
                      </a:r>
                      <a:endParaRPr sz="1400" u="none" cap="none" strike="noStrike">
                        <a:solidFill>
                          <a:schemeClr val="dk2"/>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966"/>
                    </a:solidFill>
                  </a:tcPr>
                </a:tc>
                <a:tc hMerge="1"/>
                <a:tc hMerge="1"/>
                <a:tc hMerge="1"/>
                <a:tc hMerge="1"/>
              </a:tr>
              <a:tr h="651500">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Metric</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Baseline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u="none" cap="none" strike="noStrike">
                          <a:solidFill>
                            <a:schemeClr val="lt1"/>
                          </a:solidFill>
                        </a:rPr>
                        <a:t>Year </a:t>
                      </a:r>
                      <a:r>
                        <a:rPr b="1" lang="en" sz="1500">
                          <a:solidFill>
                            <a:schemeClr val="lt1"/>
                          </a:solidFill>
                        </a:rPr>
                        <a:t>2</a:t>
                      </a:r>
                      <a:r>
                        <a:rPr b="1" lang="en" sz="1500" u="none" cap="none" strike="noStrike">
                          <a:solidFill>
                            <a:schemeClr val="lt1"/>
                          </a:solidFill>
                        </a:rPr>
                        <a:t> Outcome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a:solidFill>
                            <a:schemeClr val="lt1"/>
                          </a:solidFill>
                        </a:rPr>
                        <a:t>Year 3 Target</a:t>
                      </a:r>
                      <a:endParaRPr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500">
                          <a:solidFill>
                            <a:schemeClr val="lt1"/>
                          </a:solidFill>
                        </a:rPr>
                        <a:t>Current Difference from Baseline</a:t>
                      </a:r>
                      <a:endParaRPr b="1" sz="15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556150">
                <a:tc>
                  <a:txBody>
                    <a:bodyPr/>
                    <a:lstStyle/>
                    <a:p>
                      <a:pPr indent="0" lvl="0" marL="0" rtl="0" algn="ctr">
                        <a:spcBef>
                          <a:spcPts val="0"/>
                        </a:spcBef>
                        <a:spcAft>
                          <a:spcPts val="0"/>
                        </a:spcAft>
                        <a:buNone/>
                      </a:pPr>
                      <a:r>
                        <a:rPr lang="en" sz="1250">
                          <a:latin typeface="Calibri"/>
                          <a:ea typeface="Calibri"/>
                          <a:cs typeface="Calibri"/>
                          <a:sym typeface="Calibri"/>
                        </a:rPr>
                        <a:t>EL Reclassification Rates</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9%</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Not yet available</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50">
                          <a:latin typeface="Calibri"/>
                          <a:ea typeface="Calibri"/>
                          <a:cs typeface="Calibri"/>
                          <a:sym typeface="Calibri"/>
                        </a:rPr>
                        <a:t>&gt;10%</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Not yet available</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56150">
                <a:tc>
                  <a:txBody>
                    <a:bodyPr/>
                    <a:lstStyle/>
                    <a:p>
                      <a:pPr indent="0" lvl="0" marL="0" rtl="0" algn="ctr">
                        <a:spcBef>
                          <a:spcPts val="0"/>
                        </a:spcBef>
                        <a:spcAft>
                          <a:spcPts val="0"/>
                        </a:spcAft>
                        <a:buNone/>
                      </a:pPr>
                      <a:r>
                        <a:rPr lang="en" sz="1250">
                          <a:latin typeface="Calibri"/>
                          <a:ea typeface="Calibri"/>
                          <a:cs typeface="Calibri"/>
                          <a:sym typeface="Calibri"/>
                        </a:rPr>
                        <a:t>California Spanish Assessment (CSA)</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Mean Scale Score</a:t>
                      </a:r>
                      <a:endParaRPr sz="1250">
                        <a:latin typeface="Calibri"/>
                        <a:ea typeface="Calibri"/>
                        <a:cs typeface="Calibri"/>
                        <a:sym typeface="Calibri"/>
                      </a:endParaRPr>
                    </a:p>
                    <a:p>
                      <a:pPr indent="0" lvl="0" marL="0" rtl="0" algn="ctr">
                        <a:spcBef>
                          <a:spcPts val="600"/>
                        </a:spcBef>
                        <a:spcAft>
                          <a:spcPts val="0"/>
                        </a:spcAft>
                        <a:buNone/>
                      </a:pPr>
                      <a:r>
                        <a:rPr lang="en" sz="1250">
                          <a:latin typeface="Calibri"/>
                          <a:ea typeface="Calibri"/>
                          <a:cs typeface="Calibri"/>
                          <a:sym typeface="Calibri"/>
                        </a:rPr>
                        <a:t>Grade 3: 347.9</a:t>
                      </a:r>
                      <a:endParaRPr sz="1250">
                        <a:latin typeface="Calibri"/>
                        <a:ea typeface="Calibri"/>
                        <a:cs typeface="Calibri"/>
                        <a:sym typeface="Calibri"/>
                      </a:endParaRPr>
                    </a:p>
                    <a:p>
                      <a:pPr indent="0" lvl="0" marL="0" rtl="0" algn="ctr">
                        <a:spcBef>
                          <a:spcPts val="600"/>
                        </a:spcBef>
                        <a:spcAft>
                          <a:spcPts val="0"/>
                        </a:spcAft>
                        <a:buNone/>
                      </a:pPr>
                      <a:r>
                        <a:rPr lang="en" sz="1250">
                          <a:latin typeface="Calibri"/>
                          <a:ea typeface="Calibri"/>
                          <a:cs typeface="Calibri"/>
                          <a:sym typeface="Calibri"/>
                        </a:rPr>
                        <a:t>Grade 4: 445.9</a:t>
                      </a:r>
                      <a:endParaRPr sz="1250">
                        <a:latin typeface="Calibri"/>
                        <a:ea typeface="Calibri"/>
                        <a:cs typeface="Calibri"/>
                        <a:sym typeface="Calibri"/>
                      </a:endParaRPr>
                    </a:p>
                    <a:p>
                      <a:pPr indent="0" lvl="0" marL="0" rtl="0" algn="ctr">
                        <a:spcBef>
                          <a:spcPts val="600"/>
                        </a:spcBef>
                        <a:spcAft>
                          <a:spcPts val="600"/>
                        </a:spcAft>
                        <a:buNone/>
                      </a:pPr>
                      <a:r>
                        <a:rPr lang="en" sz="1250">
                          <a:latin typeface="Calibri"/>
                          <a:ea typeface="Calibri"/>
                          <a:cs typeface="Calibri"/>
                          <a:sym typeface="Calibri"/>
                        </a:rPr>
                        <a:t>Grade 5: 545.1</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Mean Scale Score</a:t>
                      </a:r>
                      <a:endParaRPr sz="1250">
                        <a:latin typeface="Calibri"/>
                        <a:ea typeface="Calibri"/>
                        <a:cs typeface="Calibri"/>
                        <a:sym typeface="Calibri"/>
                      </a:endParaRPr>
                    </a:p>
                    <a:p>
                      <a:pPr indent="0" lvl="0" marL="0" rtl="0" algn="ctr">
                        <a:spcBef>
                          <a:spcPts val="600"/>
                        </a:spcBef>
                        <a:spcAft>
                          <a:spcPts val="0"/>
                        </a:spcAft>
                        <a:buNone/>
                      </a:pPr>
                      <a:r>
                        <a:rPr lang="en" sz="1250">
                          <a:latin typeface="Calibri"/>
                          <a:ea typeface="Calibri"/>
                          <a:cs typeface="Calibri"/>
                          <a:sym typeface="Calibri"/>
                        </a:rPr>
                        <a:t>Grade 3: 252.9</a:t>
                      </a:r>
                      <a:endParaRPr sz="1250">
                        <a:latin typeface="Calibri"/>
                        <a:ea typeface="Calibri"/>
                        <a:cs typeface="Calibri"/>
                        <a:sym typeface="Calibri"/>
                      </a:endParaRPr>
                    </a:p>
                    <a:p>
                      <a:pPr indent="0" lvl="0" marL="0" rtl="0" algn="ctr">
                        <a:spcBef>
                          <a:spcPts val="600"/>
                        </a:spcBef>
                        <a:spcAft>
                          <a:spcPts val="0"/>
                        </a:spcAft>
                        <a:buNone/>
                      </a:pPr>
                      <a:r>
                        <a:rPr lang="en" sz="1250">
                          <a:latin typeface="Calibri"/>
                          <a:ea typeface="Calibri"/>
                          <a:cs typeface="Calibri"/>
                          <a:sym typeface="Calibri"/>
                        </a:rPr>
                        <a:t>Grade 4: 254.5</a:t>
                      </a:r>
                      <a:endParaRPr sz="1250">
                        <a:latin typeface="Calibri"/>
                        <a:ea typeface="Calibri"/>
                        <a:cs typeface="Calibri"/>
                        <a:sym typeface="Calibri"/>
                      </a:endParaRPr>
                    </a:p>
                    <a:p>
                      <a:pPr indent="0" lvl="0" marL="0" rtl="0" algn="ctr">
                        <a:spcBef>
                          <a:spcPts val="600"/>
                        </a:spcBef>
                        <a:spcAft>
                          <a:spcPts val="600"/>
                        </a:spcAft>
                        <a:buNone/>
                      </a:pPr>
                      <a:r>
                        <a:rPr lang="en" sz="1250">
                          <a:latin typeface="Calibri"/>
                          <a:ea typeface="Calibri"/>
                          <a:cs typeface="Calibri"/>
                          <a:sym typeface="Calibri"/>
                        </a:rPr>
                        <a:t>Grade 5: 246.6</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600"/>
                        </a:spcAft>
                        <a:buNone/>
                      </a:pPr>
                      <a:r>
                        <a:rPr lang="en" sz="1250">
                          <a:latin typeface="Calibri"/>
                          <a:ea typeface="Calibri"/>
                          <a:cs typeface="Calibri"/>
                          <a:sym typeface="Calibri"/>
                        </a:rPr>
                        <a:t>12 point increase</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50">
                          <a:latin typeface="Calibri"/>
                          <a:ea typeface="Calibri"/>
                          <a:cs typeface="Calibri"/>
                          <a:sym typeface="Calibri"/>
                        </a:rPr>
                        <a:t>Grade 3: -95</a:t>
                      </a:r>
                      <a:endParaRPr sz="1250">
                        <a:latin typeface="Calibri"/>
                        <a:ea typeface="Calibri"/>
                        <a:cs typeface="Calibri"/>
                        <a:sym typeface="Calibri"/>
                      </a:endParaRPr>
                    </a:p>
                    <a:p>
                      <a:pPr indent="0" lvl="0" marL="0" rtl="0" algn="ctr">
                        <a:spcBef>
                          <a:spcPts val="600"/>
                        </a:spcBef>
                        <a:spcAft>
                          <a:spcPts val="0"/>
                        </a:spcAft>
                        <a:buNone/>
                      </a:pPr>
                      <a:r>
                        <a:rPr lang="en" sz="1250">
                          <a:latin typeface="Calibri"/>
                          <a:ea typeface="Calibri"/>
                          <a:cs typeface="Calibri"/>
                          <a:sym typeface="Calibri"/>
                        </a:rPr>
                        <a:t>Grade 4: -191.4</a:t>
                      </a:r>
                      <a:endParaRPr sz="1250">
                        <a:latin typeface="Calibri"/>
                        <a:ea typeface="Calibri"/>
                        <a:cs typeface="Calibri"/>
                        <a:sym typeface="Calibri"/>
                      </a:endParaRPr>
                    </a:p>
                    <a:p>
                      <a:pPr indent="0" lvl="0" marL="0" rtl="0" algn="ctr">
                        <a:spcBef>
                          <a:spcPts val="600"/>
                        </a:spcBef>
                        <a:spcAft>
                          <a:spcPts val="600"/>
                        </a:spcAft>
                        <a:buNone/>
                      </a:pPr>
                      <a:r>
                        <a:rPr lang="en" sz="1250">
                          <a:latin typeface="Calibri"/>
                          <a:ea typeface="Calibri"/>
                          <a:cs typeface="Calibri"/>
                          <a:sym typeface="Calibri"/>
                        </a:rPr>
                        <a:t>Grade 5: -298.5</a:t>
                      </a:r>
                      <a:endParaRPr sz="12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p:nvPr/>
        </p:nvSpPr>
        <p:spPr>
          <a:xfrm>
            <a:off x="355425" y="386000"/>
            <a:ext cx="1758000" cy="70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86" name="Google Shape;186;p28"/>
          <p:cNvSpPr txBox="1"/>
          <p:nvPr>
            <p:ph type="title"/>
          </p:nvPr>
        </p:nvSpPr>
        <p:spPr>
          <a:xfrm>
            <a:off x="311700" y="372500"/>
            <a:ext cx="1801800" cy="733500"/>
          </a:xfrm>
          <a:prstGeom prst="rect">
            <a:avLst/>
          </a:prstGeom>
          <a:solidFill>
            <a:srgbClr val="8E7CC3"/>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a:t>
            </a:r>
            <a:r>
              <a:rPr lang="en">
                <a:solidFill>
                  <a:schemeClr val="lt1"/>
                </a:solidFill>
              </a:rPr>
              <a:t>Goal 2</a:t>
            </a:r>
            <a:endParaRPr>
              <a:solidFill>
                <a:schemeClr val="lt1"/>
              </a:solidFill>
            </a:endParaRPr>
          </a:p>
        </p:txBody>
      </p:sp>
      <p:pic>
        <p:nvPicPr>
          <p:cNvPr id="187" name="Google Shape;187;p28"/>
          <p:cNvPicPr preferRelativeResize="0"/>
          <p:nvPr/>
        </p:nvPicPr>
        <p:blipFill>
          <a:blip r:embed="rId3">
            <a:alphaModFix/>
          </a:blip>
          <a:stretch>
            <a:fillRect/>
          </a:stretch>
        </p:blipFill>
        <p:spPr>
          <a:xfrm>
            <a:off x="404725" y="452825"/>
            <a:ext cx="575000" cy="577575"/>
          </a:xfrm>
          <a:prstGeom prst="rect">
            <a:avLst/>
          </a:prstGeom>
          <a:noFill/>
          <a:ln>
            <a:noFill/>
          </a:ln>
        </p:spPr>
      </p:pic>
      <p:sp>
        <p:nvSpPr>
          <p:cNvPr id="188" name="Google Shape;188;p28"/>
          <p:cNvSpPr/>
          <p:nvPr/>
        </p:nvSpPr>
        <p:spPr>
          <a:xfrm>
            <a:off x="2113575" y="381875"/>
            <a:ext cx="6718800" cy="7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89" name="Google Shape;189;p28"/>
          <p:cNvSpPr txBox="1"/>
          <p:nvPr/>
        </p:nvSpPr>
        <p:spPr>
          <a:xfrm>
            <a:off x="2121800" y="381875"/>
            <a:ext cx="67188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a:t>All students will continue to meet growth targets in attendance to achieve a 98% or more attendance rate and maintain a suspension/expulsion rate of 1% or less.</a:t>
            </a:r>
            <a:endParaRPr sz="1600">
              <a:latin typeface="Franklin Gothic"/>
              <a:ea typeface="Franklin Gothic"/>
              <a:cs typeface="Franklin Gothic"/>
              <a:sym typeface="Franklin Gothic"/>
            </a:endParaRPr>
          </a:p>
        </p:txBody>
      </p:sp>
      <p:graphicFrame>
        <p:nvGraphicFramePr>
          <p:cNvPr id="190" name="Google Shape;190;p28"/>
          <p:cNvGraphicFramePr/>
          <p:nvPr/>
        </p:nvGraphicFramePr>
        <p:xfrm>
          <a:off x="429088" y="1419525"/>
          <a:ext cx="3000000" cy="3000000"/>
        </p:xfrm>
        <a:graphic>
          <a:graphicData uri="http://schemas.openxmlformats.org/drawingml/2006/table">
            <a:tbl>
              <a:tblPr>
                <a:noFill/>
                <a:tableStyleId>{8F432C73-D622-450E-8B9A-212792B8193A}</a:tableStyleId>
              </a:tblPr>
              <a:tblGrid>
                <a:gridCol w="790875"/>
                <a:gridCol w="2669725"/>
                <a:gridCol w="1787125"/>
                <a:gridCol w="1432425"/>
                <a:gridCol w="1605650"/>
              </a:tblGrid>
              <a:tr h="867425">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Action #</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Action Title</a:t>
                      </a:r>
                      <a:endParaRPr b="1" sz="14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 increased service for </a:t>
                      </a:r>
                      <a:endParaRPr b="1" sz="14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high need students)</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a:solidFill>
                            <a:schemeClr val="lt1"/>
                          </a:solidFill>
                          <a:latin typeface="Libre Franklin"/>
                          <a:ea typeface="Libre Franklin"/>
                          <a:cs typeface="Libre Franklin"/>
                          <a:sym typeface="Libre Franklin"/>
                        </a:rPr>
                        <a:t>Implementation </a:t>
                      </a:r>
                      <a:r>
                        <a:rPr b="1" lang="en" sz="1400" u="none" cap="none" strike="noStrike">
                          <a:solidFill>
                            <a:schemeClr val="lt1"/>
                          </a:solidFill>
                          <a:latin typeface="Libre Franklin"/>
                          <a:ea typeface="Libre Franklin"/>
                          <a:cs typeface="Libre Franklin"/>
                          <a:sym typeface="Libre Franklin"/>
                        </a:rPr>
                        <a:t>Status</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Budgeted Amount</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Expenditures as of 10/31/2</a:t>
                      </a:r>
                      <a:r>
                        <a:rPr b="1" lang="en">
                          <a:solidFill>
                            <a:schemeClr val="lt1"/>
                          </a:solidFill>
                          <a:latin typeface="Libre Franklin"/>
                          <a:ea typeface="Libre Franklin"/>
                          <a:cs typeface="Libre Franklin"/>
                          <a:sym typeface="Libre Franklin"/>
                        </a:rPr>
                        <a:t>5</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368950">
                <a:tc>
                  <a:txBody>
                    <a:bodyPr/>
                    <a:lstStyle/>
                    <a:p>
                      <a:pPr indent="0" lvl="0" marL="0" marR="0" rtl="0" algn="ctr">
                        <a:lnSpc>
                          <a:spcPct val="115000"/>
                        </a:lnSpc>
                        <a:spcBef>
                          <a:spcPts val="0"/>
                        </a:spcBef>
                        <a:spcAft>
                          <a:spcPts val="0"/>
                        </a:spcAft>
                        <a:buClr>
                          <a:srgbClr val="000000"/>
                        </a:buClr>
                        <a:buSzPts val="1400"/>
                        <a:buFont typeface="Arial"/>
                        <a:buNone/>
                      </a:pPr>
                      <a:r>
                        <a:rPr lang="en" u="none" cap="none" strike="noStrike">
                          <a:latin typeface="Calibri"/>
                          <a:ea typeface="Calibri"/>
                          <a:cs typeface="Calibri"/>
                          <a:sym typeface="Calibri"/>
                        </a:rPr>
                        <a:t>1</a:t>
                      </a:r>
                      <a:endParaRPr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a:latin typeface="Calibri"/>
                          <a:ea typeface="Calibri"/>
                          <a:cs typeface="Calibri"/>
                          <a:sym typeface="Calibri"/>
                        </a:rPr>
                        <a:t>Attendance Initiatives*</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a:latin typeface="Calibri"/>
                          <a:ea typeface="Calibri"/>
                          <a:cs typeface="Calibri"/>
                          <a:sym typeface="Calibri"/>
                        </a:rPr>
                        <a:t>Fully Implemented</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a:latin typeface="Calibri"/>
                          <a:ea typeface="Calibri"/>
                          <a:cs typeface="Calibri"/>
                          <a:sym typeface="Calibri"/>
                        </a:rPr>
                        <a:t>$102,662</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a:latin typeface="Calibri"/>
                          <a:ea typeface="Calibri"/>
                          <a:cs typeface="Calibri"/>
                          <a:sym typeface="Calibri"/>
                        </a:rPr>
                        <a:t>$31,779</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68950">
                <a:tc>
                  <a:txBody>
                    <a:bodyPr/>
                    <a:lstStyle/>
                    <a:p>
                      <a:pPr indent="0" lvl="0" marL="0" marR="0" rtl="0" algn="ctr">
                        <a:lnSpc>
                          <a:spcPct val="115000"/>
                        </a:lnSpc>
                        <a:spcBef>
                          <a:spcPts val="0"/>
                        </a:spcBef>
                        <a:spcAft>
                          <a:spcPts val="0"/>
                        </a:spcAft>
                        <a:buClr>
                          <a:srgbClr val="000000"/>
                        </a:buClr>
                        <a:buSzPts val="1400"/>
                        <a:buFont typeface="Arial"/>
                        <a:buNone/>
                      </a:pPr>
                      <a:r>
                        <a:rPr lang="en" u="none" cap="none" strike="noStrike">
                          <a:latin typeface="Calibri"/>
                          <a:ea typeface="Calibri"/>
                          <a:cs typeface="Calibri"/>
                          <a:sym typeface="Calibri"/>
                        </a:rPr>
                        <a:t>2</a:t>
                      </a:r>
                      <a:endParaRPr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a:latin typeface="Calibri"/>
                          <a:ea typeface="Calibri"/>
                          <a:cs typeface="Calibri"/>
                          <a:sym typeface="Calibri"/>
                        </a:rPr>
                        <a:t>SEL/Mental Health*</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a:latin typeface="Calibri"/>
                          <a:ea typeface="Calibri"/>
                          <a:cs typeface="Calibri"/>
                          <a:sym typeface="Calibri"/>
                        </a:rPr>
                        <a:t>Fully Implemented</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a:latin typeface="Calibri"/>
                          <a:ea typeface="Calibri"/>
                          <a:cs typeface="Calibri"/>
                          <a:sym typeface="Calibri"/>
                        </a:rPr>
                        <a:t>$100,187</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a:latin typeface="Calibri"/>
                          <a:ea typeface="Calibri"/>
                          <a:cs typeface="Calibri"/>
                          <a:sym typeface="Calibri"/>
                        </a:rPr>
                        <a:t>$22,928</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368950">
                <a:tc>
                  <a:txBody>
                    <a:bodyPr/>
                    <a:lstStyle/>
                    <a:p>
                      <a:pPr indent="0" lvl="0" marL="0" marR="0" rtl="0" algn="ctr">
                        <a:lnSpc>
                          <a:spcPct val="115000"/>
                        </a:lnSpc>
                        <a:spcBef>
                          <a:spcPts val="0"/>
                        </a:spcBef>
                        <a:spcAft>
                          <a:spcPts val="0"/>
                        </a:spcAft>
                        <a:buClr>
                          <a:srgbClr val="000000"/>
                        </a:buClr>
                        <a:buSzPts val="1400"/>
                        <a:buFont typeface="Arial"/>
                        <a:buNone/>
                      </a:pPr>
                      <a:r>
                        <a:rPr lang="en" u="none" cap="none" strike="noStrike">
                          <a:latin typeface="Calibri"/>
                          <a:ea typeface="Calibri"/>
                          <a:cs typeface="Calibri"/>
                          <a:sym typeface="Calibri"/>
                        </a:rPr>
                        <a:t>3</a:t>
                      </a:r>
                      <a:endParaRPr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a:latin typeface="Calibri"/>
                          <a:ea typeface="Calibri"/>
                          <a:cs typeface="Calibri"/>
                          <a:sym typeface="Calibri"/>
                        </a:rPr>
                        <a:t>Health and Safety</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a:latin typeface="Calibri"/>
                          <a:ea typeface="Calibri"/>
                          <a:cs typeface="Calibri"/>
                          <a:sym typeface="Calibri"/>
                        </a:rPr>
                        <a:t>Fully Implemented</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a:latin typeface="Calibri"/>
                          <a:ea typeface="Calibri"/>
                          <a:cs typeface="Calibri"/>
                          <a:sym typeface="Calibri"/>
                        </a:rPr>
                        <a:t>$797,210</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a:latin typeface="Calibri"/>
                          <a:ea typeface="Calibri"/>
                          <a:cs typeface="Calibri"/>
                          <a:sym typeface="Calibri"/>
                        </a:rPr>
                        <a:t>$345,383</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68950">
                <a:tc>
                  <a:txBody>
                    <a:bodyPr/>
                    <a:lstStyle/>
                    <a:p>
                      <a:pPr indent="0" lvl="0" marL="0" marR="0" rtl="0" algn="ctr">
                        <a:lnSpc>
                          <a:spcPct val="115000"/>
                        </a:lnSpc>
                        <a:spcBef>
                          <a:spcPts val="0"/>
                        </a:spcBef>
                        <a:spcAft>
                          <a:spcPts val="0"/>
                        </a:spcAft>
                        <a:buClr>
                          <a:srgbClr val="000000"/>
                        </a:buClr>
                        <a:buSzPts val="1400"/>
                        <a:buFont typeface="Arial"/>
                        <a:buNone/>
                      </a:pPr>
                      <a:r>
                        <a:rPr lang="en" u="none" cap="none" strike="noStrike">
                          <a:latin typeface="Calibri"/>
                          <a:ea typeface="Calibri"/>
                          <a:cs typeface="Calibri"/>
                          <a:sym typeface="Calibri"/>
                        </a:rPr>
                        <a:t>4</a:t>
                      </a:r>
                      <a:endParaRPr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a:latin typeface="Calibri"/>
                          <a:ea typeface="Calibri"/>
                          <a:cs typeface="Calibri"/>
                          <a:sym typeface="Calibri"/>
                        </a:rPr>
                        <a:t>PBIS and Restorative Practices*</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a:latin typeface="Calibri"/>
                          <a:ea typeface="Calibri"/>
                          <a:cs typeface="Calibri"/>
                          <a:sym typeface="Calibri"/>
                        </a:rPr>
                        <a:t>Fully Implemented</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a:latin typeface="Calibri"/>
                          <a:ea typeface="Calibri"/>
                          <a:cs typeface="Calibri"/>
                          <a:sym typeface="Calibri"/>
                        </a:rPr>
                        <a:t>$81,748</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a:latin typeface="Calibri"/>
                          <a:ea typeface="Calibri"/>
                          <a:cs typeface="Calibri"/>
                          <a:sym typeface="Calibri"/>
                        </a:rPr>
                        <a:t>$22,240</a:t>
                      </a:r>
                      <a:endParaRPr>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bl>
          </a:graphicData>
        </a:graphic>
      </p:graphicFrame>
      <p:sp>
        <p:nvSpPr>
          <p:cNvPr id="191" name="Google Shape;191;p28"/>
          <p:cNvSpPr/>
          <p:nvPr/>
        </p:nvSpPr>
        <p:spPr>
          <a:xfrm>
            <a:off x="311700" y="381875"/>
            <a:ext cx="1801800" cy="706500"/>
          </a:xfrm>
          <a:prstGeom prst="rect">
            <a:avLst/>
          </a:prstGeom>
          <a:no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idx="12" type="sldNum"/>
          </p:nvPr>
        </p:nvSpPr>
        <p:spPr>
          <a:xfrm>
            <a:off x="8472458" y="3497413"/>
            <a:ext cx="548700" cy="295200"/>
          </a:xfrm>
          <a:prstGeom prst="rect">
            <a:avLst/>
          </a:prstGeom>
          <a:noFill/>
          <a:ln>
            <a:noFill/>
          </a:ln>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pic>
        <p:nvPicPr>
          <p:cNvPr id="198" name="Google Shape;198;p29"/>
          <p:cNvPicPr preferRelativeResize="0"/>
          <p:nvPr/>
        </p:nvPicPr>
        <p:blipFill rotWithShape="1">
          <a:blip r:embed="rId3">
            <a:alphaModFix/>
          </a:blip>
          <a:srcRect b="0" l="0" r="0" t="0"/>
          <a:stretch/>
        </p:blipFill>
        <p:spPr>
          <a:xfrm>
            <a:off x="216350" y="258169"/>
            <a:ext cx="2736056" cy="535781"/>
          </a:xfrm>
          <a:prstGeom prst="rect">
            <a:avLst/>
          </a:prstGeom>
          <a:noFill/>
          <a:ln>
            <a:noFill/>
          </a:ln>
        </p:spPr>
      </p:pic>
      <p:sp>
        <p:nvSpPr>
          <p:cNvPr id="199" name="Google Shape;199;p29"/>
          <p:cNvSpPr txBox="1"/>
          <p:nvPr/>
        </p:nvSpPr>
        <p:spPr>
          <a:xfrm>
            <a:off x="338650" y="919163"/>
            <a:ext cx="6766500" cy="31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2000">
                <a:solidFill>
                  <a:schemeClr val="dk2"/>
                </a:solidFill>
              </a:rPr>
              <a:t>2025 </a:t>
            </a:r>
            <a:r>
              <a:rPr b="1" i="0" lang="en" sz="2000" u="none" cap="none" strike="noStrike">
                <a:solidFill>
                  <a:schemeClr val="dk2"/>
                </a:solidFill>
                <a:latin typeface="Arial"/>
                <a:ea typeface="Arial"/>
                <a:cs typeface="Arial"/>
                <a:sym typeface="Arial"/>
              </a:rPr>
              <a:t>Engagement/Climate Indicators</a:t>
            </a:r>
            <a:endParaRPr b="1" i="0" sz="2000" u="none" cap="none" strike="noStrike">
              <a:solidFill>
                <a:schemeClr val="dk2"/>
              </a:solidFill>
              <a:latin typeface="Arial"/>
              <a:ea typeface="Arial"/>
              <a:cs typeface="Arial"/>
              <a:sym typeface="Arial"/>
            </a:endParaRPr>
          </a:p>
        </p:txBody>
      </p:sp>
      <p:sp>
        <p:nvSpPr>
          <p:cNvPr id="200" name="Google Shape;200;p29"/>
          <p:cNvSpPr txBox="1"/>
          <p:nvPr/>
        </p:nvSpPr>
        <p:spPr>
          <a:xfrm>
            <a:off x="4334050" y="4555013"/>
            <a:ext cx="2629200" cy="393600"/>
          </a:xfrm>
          <a:prstGeom prst="rect">
            <a:avLst/>
          </a:prstGeom>
          <a:solidFill>
            <a:srgbClr val="6AA84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CA state = </a:t>
            </a:r>
            <a:r>
              <a:rPr lang="en" sz="1800">
                <a:solidFill>
                  <a:schemeClr val="dk2"/>
                </a:solidFill>
              </a:rPr>
              <a:t>Green</a:t>
            </a:r>
            <a:endParaRPr b="0" i="0" sz="1800" u="none" cap="none" strike="noStrike">
              <a:solidFill>
                <a:schemeClr val="dk2"/>
              </a:solidFill>
              <a:latin typeface="Arial"/>
              <a:ea typeface="Arial"/>
              <a:cs typeface="Arial"/>
              <a:sym typeface="Arial"/>
            </a:endParaRPr>
          </a:p>
        </p:txBody>
      </p:sp>
      <p:sp>
        <p:nvSpPr>
          <p:cNvPr id="201" name="Google Shape;201;p29"/>
          <p:cNvSpPr txBox="1"/>
          <p:nvPr/>
        </p:nvSpPr>
        <p:spPr>
          <a:xfrm>
            <a:off x="725775" y="4555013"/>
            <a:ext cx="26292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CA state = Yellow</a:t>
            </a:r>
            <a:endParaRPr b="0" i="0" sz="1800" u="none" cap="none" strike="noStrike">
              <a:solidFill>
                <a:schemeClr val="dk2"/>
              </a:solidFill>
              <a:latin typeface="Arial"/>
              <a:ea typeface="Arial"/>
              <a:cs typeface="Arial"/>
              <a:sym typeface="Arial"/>
            </a:endParaRPr>
          </a:p>
        </p:txBody>
      </p:sp>
      <p:pic>
        <p:nvPicPr>
          <p:cNvPr id="202" name="Google Shape;202;p29"/>
          <p:cNvPicPr preferRelativeResize="0"/>
          <p:nvPr/>
        </p:nvPicPr>
        <p:blipFill>
          <a:blip r:embed="rId4">
            <a:alphaModFix/>
          </a:blip>
          <a:stretch>
            <a:fillRect/>
          </a:stretch>
        </p:blipFill>
        <p:spPr>
          <a:xfrm>
            <a:off x="1111350" y="1387775"/>
            <a:ext cx="1913113" cy="3014848"/>
          </a:xfrm>
          <a:prstGeom prst="rect">
            <a:avLst/>
          </a:prstGeom>
          <a:noFill/>
          <a:ln>
            <a:noFill/>
          </a:ln>
        </p:spPr>
      </p:pic>
      <p:pic>
        <p:nvPicPr>
          <p:cNvPr id="203" name="Google Shape;203;p29"/>
          <p:cNvPicPr preferRelativeResize="0"/>
          <p:nvPr/>
        </p:nvPicPr>
        <p:blipFill>
          <a:blip r:embed="rId5">
            <a:alphaModFix/>
          </a:blip>
          <a:stretch>
            <a:fillRect/>
          </a:stretch>
        </p:blipFill>
        <p:spPr>
          <a:xfrm>
            <a:off x="4686913" y="1387763"/>
            <a:ext cx="1923463" cy="301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30"/>
          <p:cNvGraphicFramePr/>
          <p:nvPr/>
        </p:nvGraphicFramePr>
        <p:xfrm>
          <a:off x="475911" y="460260"/>
          <a:ext cx="3000000" cy="3000000"/>
        </p:xfrm>
        <a:graphic>
          <a:graphicData uri="http://schemas.openxmlformats.org/drawingml/2006/table">
            <a:tbl>
              <a:tblPr>
                <a:gradFill>
                  <a:gsLst>
                    <a:gs pos="0">
                      <a:srgbClr val="89E3FF"/>
                    </a:gs>
                    <a:gs pos="35000">
                      <a:srgbClr val="AAEAFF"/>
                    </a:gs>
                    <a:gs pos="100000">
                      <a:srgbClr val="DBF7FF"/>
                    </a:gs>
                  </a:gsLst>
                  <a:lin ang="16200038" scaled="0"/>
                </a:gradFill>
                <a:tableStyleId>{CB6B043F-EE1C-4553-8C6A-701DA91C7512}</a:tableStyleId>
              </a:tblPr>
              <a:tblGrid>
                <a:gridCol w="2670525"/>
                <a:gridCol w="1292400"/>
                <a:gridCol w="1288300"/>
                <a:gridCol w="1296625"/>
                <a:gridCol w="1715650"/>
              </a:tblGrid>
              <a:tr h="373450">
                <a:tc gridSpan="5">
                  <a:txBody>
                    <a:bodyPr/>
                    <a:lstStyle/>
                    <a:p>
                      <a:pPr indent="0" lvl="0" marL="0" marR="0" rtl="0" algn="ctr">
                        <a:lnSpc>
                          <a:spcPct val="100000"/>
                        </a:lnSpc>
                        <a:spcBef>
                          <a:spcPts val="0"/>
                        </a:spcBef>
                        <a:spcAft>
                          <a:spcPts val="0"/>
                        </a:spcAft>
                        <a:buClr>
                          <a:srgbClr val="000000"/>
                        </a:buClr>
                        <a:buSzPts val="1100"/>
                        <a:buFont typeface="Arial"/>
                        <a:buNone/>
                      </a:pPr>
                      <a:r>
                        <a:rPr lang="en" sz="2500" u="none" cap="none" strike="noStrike">
                          <a:solidFill>
                            <a:schemeClr val="lt1"/>
                          </a:solidFill>
                        </a:rPr>
                        <a:t>Goal </a:t>
                      </a:r>
                      <a:r>
                        <a:rPr lang="en" sz="2500">
                          <a:solidFill>
                            <a:schemeClr val="lt1"/>
                          </a:solidFill>
                        </a:rPr>
                        <a:t>2</a:t>
                      </a:r>
                      <a:r>
                        <a:rPr lang="en" sz="2500" u="none" cap="none" strike="noStrike">
                          <a:solidFill>
                            <a:schemeClr val="lt1"/>
                          </a:solidFill>
                        </a:rPr>
                        <a:t> Outcomes</a:t>
                      </a:r>
                      <a:endParaRPr sz="14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c hMerge="1"/>
                <a:tc hMerge="1"/>
              </a:tr>
              <a:tr h="6515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Metric</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Year </a:t>
                      </a:r>
                      <a:r>
                        <a:rPr b="1" lang="en"/>
                        <a:t>2</a:t>
                      </a:r>
                      <a:r>
                        <a:rPr b="1" lang="en" sz="1400" u="none" cap="none" strike="noStrike"/>
                        <a:t> Outcome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Year 3 Target</a:t>
                      </a:r>
                      <a:endParaRPr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Current Difference from 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386425">
                <a:tc>
                  <a:txBody>
                    <a:bodyPr/>
                    <a:lstStyle/>
                    <a:p>
                      <a:pPr indent="0" lvl="0" marL="0" rtl="0" algn="l">
                        <a:spcBef>
                          <a:spcPts val="0"/>
                        </a:spcBef>
                        <a:spcAft>
                          <a:spcPts val="600"/>
                        </a:spcAft>
                        <a:buNone/>
                      </a:pPr>
                      <a:r>
                        <a:rPr lang="en" sz="1200">
                          <a:latin typeface="Calibri"/>
                          <a:ea typeface="Calibri"/>
                          <a:cs typeface="Calibri"/>
                          <a:sym typeface="Calibri"/>
                        </a:rPr>
                        <a:t>Attendance rate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95.28%</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96.03%</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00">
                          <a:latin typeface="Calibri"/>
                          <a:ea typeface="Calibri"/>
                          <a:cs typeface="Calibri"/>
                          <a:sym typeface="Calibri"/>
                        </a:rPr>
                        <a:t>98%</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+.75%</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79300">
                <a:tc>
                  <a:txBody>
                    <a:bodyPr/>
                    <a:lstStyle/>
                    <a:p>
                      <a:pPr indent="0" lvl="0" marL="0" rtl="0" algn="l">
                        <a:spcBef>
                          <a:spcPts val="0"/>
                        </a:spcBef>
                        <a:spcAft>
                          <a:spcPts val="600"/>
                        </a:spcAft>
                        <a:buNone/>
                      </a:pPr>
                      <a:r>
                        <a:rPr lang="en" sz="1200">
                          <a:latin typeface="Calibri"/>
                          <a:ea typeface="Calibri"/>
                          <a:cs typeface="Calibri"/>
                          <a:sym typeface="Calibri"/>
                        </a:rPr>
                        <a:t>Expulsion rate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00">
                          <a:latin typeface="Calibri"/>
                          <a:ea typeface="Calibri"/>
                          <a:cs typeface="Calibri"/>
                          <a:sym typeface="Calibri"/>
                        </a:rPr>
                        <a:t>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Maintained</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457425">
                <a:tc>
                  <a:txBody>
                    <a:bodyPr/>
                    <a:lstStyle/>
                    <a:p>
                      <a:pPr indent="0" lvl="0" marL="0" rtl="0" algn="l">
                        <a:spcBef>
                          <a:spcPts val="0"/>
                        </a:spcBef>
                        <a:spcAft>
                          <a:spcPts val="600"/>
                        </a:spcAft>
                        <a:buNone/>
                      </a:pPr>
                      <a:r>
                        <a:rPr lang="en" sz="1200">
                          <a:latin typeface="Calibri"/>
                          <a:ea typeface="Calibri"/>
                          <a:cs typeface="Calibri"/>
                          <a:sym typeface="Calibri"/>
                        </a:rPr>
                        <a:t>Family Survey: % who respond positively regarding school safety</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93.6%</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Not yet available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00">
                          <a:latin typeface="Calibri"/>
                          <a:ea typeface="Calibri"/>
                          <a:cs typeface="Calibri"/>
                          <a:sym typeface="Calibri"/>
                        </a:rPr>
                        <a:t>&gt;90%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Not yet available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21500">
                <a:tc>
                  <a:txBody>
                    <a:bodyPr/>
                    <a:lstStyle/>
                    <a:p>
                      <a:pPr indent="0" lvl="0" marL="0" rtl="0" algn="l">
                        <a:spcBef>
                          <a:spcPts val="0"/>
                        </a:spcBef>
                        <a:spcAft>
                          <a:spcPts val="600"/>
                        </a:spcAft>
                        <a:buNone/>
                      </a:pPr>
                      <a:r>
                        <a:rPr lang="en" sz="1200">
                          <a:latin typeface="Calibri"/>
                          <a:ea typeface="Calibri"/>
                          <a:cs typeface="Calibri"/>
                          <a:sym typeface="Calibri"/>
                        </a:rPr>
                        <a:t>Student Survey: % who respond positively regarding school safety</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85% of students always feel safe. </a:t>
                      </a:r>
                      <a:endParaRPr sz="1200">
                        <a:latin typeface="Calibri"/>
                        <a:ea typeface="Calibri"/>
                        <a:cs typeface="Calibri"/>
                        <a:sym typeface="Calibri"/>
                      </a:endParaRPr>
                    </a:p>
                    <a:p>
                      <a:pPr indent="0" lvl="0" marL="0" rtl="0" algn="ctr">
                        <a:spcBef>
                          <a:spcPts val="600"/>
                        </a:spcBef>
                        <a:spcAft>
                          <a:spcPts val="0"/>
                        </a:spcAft>
                        <a:buNone/>
                      </a:pPr>
                      <a:r>
                        <a:rPr lang="en" sz="1200">
                          <a:latin typeface="Calibri"/>
                          <a:ea typeface="Calibri"/>
                          <a:cs typeface="Calibri"/>
                          <a:sym typeface="Calibri"/>
                        </a:rPr>
                        <a:t>89% always feel safe going and coming from school </a:t>
                      </a:r>
                      <a:endParaRPr sz="1200">
                        <a:latin typeface="Calibri"/>
                        <a:ea typeface="Calibri"/>
                        <a:cs typeface="Calibri"/>
                        <a:sym typeface="Calibri"/>
                      </a:endParaRPr>
                    </a:p>
                    <a:p>
                      <a:pPr indent="0" lvl="0" marL="0" rtl="0" algn="ctr">
                        <a:spcBef>
                          <a:spcPts val="600"/>
                        </a:spcBef>
                        <a:spcAft>
                          <a:spcPts val="600"/>
                        </a:spcAft>
                        <a:buNone/>
                      </a:pPr>
                      <a:r>
                        <a:rPr lang="en" sz="1200">
                          <a:latin typeface="Calibri"/>
                          <a:ea typeface="Calibri"/>
                          <a:cs typeface="Calibri"/>
                          <a:sym typeface="Calibri"/>
                        </a:rPr>
                        <a:t>95% of students said they always can get help if they have an emergency</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Not yet available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200">
                          <a:latin typeface="Calibri"/>
                          <a:ea typeface="Calibri"/>
                          <a:cs typeface="Calibri"/>
                          <a:sym typeface="Calibri"/>
                        </a:rPr>
                        <a:t>85% of students always feel safe. </a:t>
                      </a:r>
                      <a:endParaRPr sz="1200">
                        <a:latin typeface="Calibri"/>
                        <a:ea typeface="Calibri"/>
                        <a:cs typeface="Calibri"/>
                        <a:sym typeface="Calibri"/>
                      </a:endParaRPr>
                    </a:p>
                    <a:p>
                      <a:pPr indent="0" lvl="0" marL="0" rtl="0" algn="ctr">
                        <a:spcBef>
                          <a:spcPts val="600"/>
                        </a:spcBef>
                        <a:spcAft>
                          <a:spcPts val="0"/>
                        </a:spcAft>
                        <a:buNone/>
                      </a:pPr>
                      <a:r>
                        <a:rPr lang="en" sz="1200">
                          <a:latin typeface="Calibri"/>
                          <a:ea typeface="Calibri"/>
                          <a:cs typeface="Calibri"/>
                          <a:sym typeface="Calibri"/>
                        </a:rPr>
                        <a:t>85% always feel safe going and coming from school </a:t>
                      </a:r>
                      <a:endParaRPr sz="1200">
                        <a:latin typeface="Calibri"/>
                        <a:ea typeface="Calibri"/>
                        <a:cs typeface="Calibri"/>
                        <a:sym typeface="Calibri"/>
                      </a:endParaRPr>
                    </a:p>
                    <a:p>
                      <a:pPr indent="0" lvl="0" marL="0" rtl="0" algn="ctr">
                        <a:spcBef>
                          <a:spcPts val="600"/>
                        </a:spcBef>
                        <a:spcAft>
                          <a:spcPts val="600"/>
                        </a:spcAft>
                        <a:buNone/>
                      </a:pPr>
                      <a:r>
                        <a:rPr lang="en" sz="1200">
                          <a:latin typeface="Calibri"/>
                          <a:ea typeface="Calibri"/>
                          <a:cs typeface="Calibri"/>
                          <a:sym typeface="Calibri"/>
                        </a:rPr>
                        <a:t>90% of students said they always can get help if they have an emergency</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200">
                          <a:latin typeface="Calibri"/>
                          <a:ea typeface="Calibri"/>
                          <a:cs typeface="Calibri"/>
                          <a:sym typeface="Calibri"/>
                        </a:rPr>
                        <a:t>Not yet available</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31"/>
          <p:cNvGraphicFramePr/>
          <p:nvPr/>
        </p:nvGraphicFramePr>
        <p:xfrm>
          <a:off x="475911" y="460260"/>
          <a:ext cx="3000000" cy="3000000"/>
        </p:xfrm>
        <a:graphic>
          <a:graphicData uri="http://schemas.openxmlformats.org/drawingml/2006/table">
            <a:tbl>
              <a:tblPr>
                <a:gradFill>
                  <a:gsLst>
                    <a:gs pos="0">
                      <a:srgbClr val="89E3FF"/>
                    </a:gs>
                    <a:gs pos="35000">
                      <a:srgbClr val="AAEAFF"/>
                    </a:gs>
                    <a:gs pos="100000">
                      <a:srgbClr val="DBF7FF"/>
                    </a:gs>
                  </a:gsLst>
                  <a:lin ang="16200038" scaled="0"/>
                </a:gradFill>
                <a:tableStyleId>{CB6B043F-EE1C-4553-8C6A-701DA91C7512}</a:tableStyleId>
              </a:tblPr>
              <a:tblGrid>
                <a:gridCol w="2670525"/>
                <a:gridCol w="1292400"/>
                <a:gridCol w="1288300"/>
                <a:gridCol w="1296625"/>
                <a:gridCol w="1715650"/>
              </a:tblGrid>
              <a:tr h="373450">
                <a:tc gridSpan="5">
                  <a:txBody>
                    <a:bodyPr/>
                    <a:lstStyle/>
                    <a:p>
                      <a:pPr indent="0" lvl="0" marL="0" marR="0" rtl="0" algn="ctr">
                        <a:lnSpc>
                          <a:spcPct val="100000"/>
                        </a:lnSpc>
                        <a:spcBef>
                          <a:spcPts val="0"/>
                        </a:spcBef>
                        <a:spcAft>
                          <a:spcPts val="0"/>
                        </a:spcAft>
                        <a:buClr>
                          <a:srgbClr val="000000"/>
                        </a:buClr>
                        <a:buSzPts val="1100"/>
                        <a:buFont typeface="Arial"/>
                        <a:buNone/>
                      </a:pPr>
                      <a:r>
                        <a:rPr lang="en" sz="2500" u="none" cap="none" strike="noStrike">
                          <a:solidFill>
                            <a:schemeClr val="lt1"/>
                          </a:solidFill>
                        </a:rPr>
                        <a:t>Goal </a:t>
                      </a:r>
                      <a:r>
                        <a:rPr lang="en" sz="2500">
                          <a:solidFill>
                            <a:schemeClr val="lt1"/>
                          </a:solidFill>
                        </a:rPr>
                        <a:t>2</a:t>
                      </a:r>
                      <a:r>
                        <a:rPr lang="en" sz="2500" u="none" cap="none" strike="noStrike">
                          <a:solidFill>
                            <a:schemeClr val="lt1"/>
                          </a:solidFill>
                        </a:rPr>
                        <a:t> Outcomes</a:t>
                      </a:r>
                      <a:endParaRPr sz="14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c hMerge="1"/>
                <a:tc hMerge="1"/>
              </a:tr>
              <a:tr h="6515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Metric</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Year </a:t>
                      </a:r>
                      <a:r>
                        <a:rPr b="1" lang="en"/>
                        <a:t>2</a:t>
                      </a:r>
                      <a:r>
                        <a:rPr b="1" lang="en" sz="1400" u="none" cap="none" strike="noStrike"/>
                        <a:t> Outcome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Year 3 Target</a:t>
                      </a:r>
                      <a:endParaRPr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Current Difference from 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843450">
                <a:tc>
                  <a:txBody>
                    <a:bodyPr/>
                    <a:lstStyle/>
                    <a:p>
                      <a:pPr indent="0" lvl="0" marL="0" rtl="0" algn="l">
                        <a:spcBef>
                          <a:spcPts val="0"/>
                        </a:spcBef>
                        <a:spcAft>
                          <a:spcPts val="600"/>
                        </a:spcAft>
                        <a:buNone/>
                      </a:pPr>
                      <a:r>
                        <a:rPr lang="en" sz="1350">
                          <a:latin typeface="Calibri"/>
                          <a:ea typeface="Calibri"/>
                          <a:cs typeface="Calibri"/>
                          <a:sym typeface="Calibri"/>
                        </a:rPr>
                        <a:t>Student Survey: % who respond positively regarding school connectedness</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93% of students agree that adults always care about students.</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350">
                          <a:latin typeface="Calibri"/>
                          <a:ea typeface="Calibri"/>
                          <a:cs typeface="Calibri"/>
                          <a:sym typeface="Calibri"/>
                        </a:rPr>
                        <a:t>&gt;90%</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482800">
                <a:tc>
                  <a:txBody>
                    <a:bodyPr/>
                    <a:lstStyle/>
                    <a:p>
                      <a:pPr indent="0" lvl="0" marL="0" rtl="0" algn="l">
                        <a:spcBef>
                          <a:spcPts val="0"/>
                        </a:spcBef>
                        <a:spcAft>
                          <a:spcPts val="0"/>
                        </a:spcAft>
                        <a:buNone/>
                      </a:pPr>
                      <a:r>
                        <a:rPr lang="en" sz="1350">
                          <a:latin typeface="Calibri"/>
                          <a:ea typeface="Calibri"/>
                          <a:cs typeface="Calibri"/>
                          <a:sym typeface="Calibri"/>
                        </a:rPr>
                        <a:t>Teacher Survey: % who respond positively regarding school safety</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77%</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350">
                          <a:latin typeface="Calibri"/>
                          <a:ea typeface="Calibri"/>
                          <a:cs typeface="Calibri"/>
                          <a:sym typeface="Calibri"/>
                        </a:rPr>
                        <a:t>&gt;90%</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688600">
                <a:tc>
                  <a:txBody>
                    <a:bodyPr/>
                    <a:lstStyle/>
                    <a:p>
                      <a:pPr indent="0" lvl="0" marL="0" rtl="0" algn="l">
                        <a:spcBef>
                          <a:spcPts val="0"/>
                        </a:spcBef>
                        <a:spcAft>
                          <a:spcPts val="0"/>
                        </a:spcAft>
                        <a:buNone/>
                      </a:pPr>
                      <a:r>
                        <a:rPr lang="en" sz="1350">
                          <a:latin typeface="Calibri"/>
                          <a:ea typeface="Calibri"/>
                          <a:cs typeface="Calibri"/>
                          <a:sym typeface="Calibri"/>
                        </a:rPr>
                        <a:t>Teacher Survey: % who respond positively regarding school connectedness</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78%</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350">
                          <a:latin typeface="Calibri"/>
                          <a:ea typeface="Calibri"/>
                          <a:cs typeface="Calibri"/>
                          <a:sym typeface="Calibri"/>
                        </a:rPr>
                        <a:t>&gt;90%</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Not yet available</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474725">
                <a:tc>
                  <a:txBody>
                    <a:bodyPr/>
                    <a:lstStyle/>
                    <a:p>
                      <a:pPr indent="0" lvl="0" marL="0" rtl="0" algn="l">
                        <a:spcBef>
                          <a:spcPts val="0"/>
                        </a:spcBef>
                        <a:spcAft>
                          <a:spcPts val="0"/>
                        </a:spcAft>
                        <a:buNone/>
                      </a:pPr>
                      <a:r>
                        <a:rPr lang="en" sz="1350">
                          <a:latin typeface="Calibri"/>
                          <a:ea typeface="Calibri"/>
                          <a:cs typeface="Calibri"/>
                          <a:sym typeface="Calibri"/>
                        </a:rPr>
                        <a:t>Facilities in “good repair”</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Met</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Met</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350">
                          <a:latin typeface="Calibri"/>
                          <a:ea typeface="Calibri"/>
                          <a:cs typeface="Calibri"/>
                          <a:sym typeface="Calibri"/>
                        </a:rPr>
                        <a:t>Met</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Maintained</a:t>
                      </a:r>
                      <a:endParaRPr sz="1350">
                        <a:latin typeface="Calibri"/>
                        <a:ea typeface="Calibri"/>
                        <a:cs typeface="Calibri"/>
                        <a:sym typeface="Calibri"/>
                      </a:endParaRPr>
                    </a:p>
                  </a:txBody>
                  <a:tcPr marT="45700" marB="4570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b="-877" l="0" r="50000" t="0"/>
          <a:stretch/>
        </p:blipFill>
        <p:spPr>
          <a:xfrm>
            <a:off x="0" y="0"/>
            <a:ext cx="4572000" cy="5188500"/>
          </a:xfrm>
          <a:prstGeom prst="rect">
            <a:avLst/>
          </a:prstGeom>
          <a:noFill/>
          <a:ln>
            <a:noFill/>
          </a:ln>
        </p:spPr>
      </p:pic>
      <p:sp>
        <p:nvSpPr>
          <p:cNvPr id="69" name="Google Shape;69;p14"/>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Agenda</a:t>
            </a:r>
            <a:endParaRPr/>
          </a:p>
        </p:txBody>
      </p:sp>
      <p:sp>
        <p:nvSpPr>
          <p:cNvPr id="70" name="Google Shape;70;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Overview of Requirements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Updated Budget Overview for Parents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LCAP Goals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Progress towards meeting goal</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Implementation and Expenditure Status</a:t>
            </a:r>
            <a:endParaRPr>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p:nvPr/>
        </p:nvSpPr>
        <p:spPr>
          <a:xfrm>
            <a:off x="355425" y="386000"/>
            <a:ext cx="1758000" cy="706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19" name="Google Shape;219;p32"/>
          <p:cNvSpPr txBox="1"/>
          <p:nvPr>
            <p:ph type="title"/>
          </p:nvPr>
        </p:nvSpPr>
        <p:spPr>
          <a:xfrm>
            <a:off x="311700" y="372500"/>
            <a:ext cx="1801800" cy="733500"/>
          </a:xfrm>
          <a:prstGeom prst="rect">
            <a:avLst/>
          </a:prstGeom>
          <a:solidFill>
            <a:srgbClr val="76A5AF"/>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a:t>
            </a:r>
            <a:r>
              <a:rPr lang="en">
                <a:solidFill>
                  <a:schemeClr val="lt1"/>
                </a:solidFill>
              </a:rPr>
              <a:t>Goal 3</a:t>
            </a:r>
            <a:endParaRPr>
              <a:solidFill>
                <a:schemeClr val="lt1"/>
              </a:solidFill>
            </a:endParaRPr>
          </a:p>
        </p:txBody>
      </p:sp>
      <p:pic>
        <p:nvPicPr>
          <p:cNvPr id="220" name="Google Shape;220;p32"/>
          <p:cNvPicPr preferRelativeResize="0"/>
          <p:nvPr/>
        </p:nvPicPr>
        <p:blipFill>
          <a:blip r:embed="rId3">
            <a:alphaModFix/>
          </a:blip>
          <a:stretch>
            <a:fillRect/>
          </a:stretch>
        </p:blipFill>
        <p:spPr>
          <a:xfrm>
            <a:off x="404725" y="452825"/>
            <a:ext cx="575000" cy="577575"/>
          </a:xfrm>
          <a:prstGeom prst="rect">
            <a:avLst/>
          </a:prstGeom>
          <a:noFill/>
          <a:ln>
            <a:noFill/>
          </a:ln>
        </p:spPr>
      </p:pic>
      <p:sp>
        <p:nvSpPr>
          <p:cNvPr id="221" name="Google Shape;221;p32"/>
          <p:cNvSpPr/>
          <p:nvPr/>
        </p:nvSpPr>
        <p:spPr>
          <a:xfrm>
            <a:off x="2113575" y="381875"/>
            <a:ext cx="6718800" cy="7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22" name="Google Shape;222;p32"/>
          <p:cNvSpPr txBox="1"/>
          <p:nvPr/>
        </p:nvSpPr>
        <p:spPr>
          <a:xfrm>
            <a:off x="2121800" y="381875"/>
            <a:ext cx="67188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1700"/>
              <a:t>The Charter School will better serve students and families and strengthen parent involvement and participation.</a:t>
            </a:r>
            <a:endParaRPr sz="1700">
              <a:latin typeface="Franklin Gothic"/>
              <a:ea typeface="Franklin Gothic"/>
              <a:cs typeface="Franklin Gothic"/>
              <a:sym typeface="Franklin Gothic"/>
            </a:endParaRPr>
          </a:p>
        </p:txBody>
      </p:sp>
      <p:sp>
        <p:nvSpPr>
          <p:cNvPr id="223" name="Google Shape;223;p32"/>
          <p:cNvSpPr/>
          <p:nvPr/>
        </p:nvSpPr>
        <p:spPr>
          <a:xfrm>
            <a:off x="311700" y="381875"/>
            <a:ext cx="1801800" cy="706500"/>
          </a:xfrm>
          <a:prstGeom prst="rect">
            <a:avLst/>
          </a:prstGeom>
          <a:no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graphicFrame>
        <p:nvGraphicFramePr>
          <p:cNvPr id="224" name="Google Shape;224;p32"/>
          <p:cNvGraphicFramePr/>
          <p:nvPr/>
        </p:nvGraphicFramePr>
        <p:xfrm>
          <a:off x="429088" y="1419525"/>
          <a:ext cx="3000000" cy="3000000"/>
        </p:xfrm>
        <a:graphic>
          <a:graphicData uri="http://schemas.openxmlformats.org/drawingml/2006/table">
            <a:tbl>
              <a:tblPr>
                <a:noFill/>
                <a:tableStyleId>{8F432C73-D622-450E-8B9A-212792B8193A}</a:tableStyleId>
              </a:tblPr>
              <a:tblGrid>
                <a:gridCol w="790875"/>
                <a:gridCol w="2669725"/>
                <a:gridCol w="1787125"/>
                <a:gridCol w="1432425"/>
                <a:gridCol w="1605650"/>
              </a:tblGrid>
              <a:tr h="867425">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Action #</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Action Title</a:t>
                      </a:r>
                      <a:endParaRPr b="1" sz="14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 increased service for </a:t>
                      </a:r>
                      <a:endParaRPr b="1" sz="1400" u="none" cap="none" strike="noStrike">
                        <a:solidFill>
                          <a:schemeClr val="lt1"/>
                        </a:solidFill>
                        <a:latin typeface="Libre Franklin"/>
                        <a:ea typeface="Libre Franklin"/>
                        <a:cs typeface="Libre Franklin"/>
                        <a:sym typeface="Libre Franklin"/>
                      </a:endParaRPr>
                    </a:p>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high need students)</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a:solidFill>
                            <a:schemeClr val="lt1"/>
                          </a:solidFill>
                          <a:latin typeface="Libre Franklin"/>
                          <a:ea typeface="Libre Franklin"/>
                          <a:cs typeface="Libre Franklin"/>
                          <a:sym typeface="Libre Franklin"/>
                        </a:rPr>
                        <a:t>Implementation </a:t>
                      </a:r>
                      <a:r>
                        <a:rPr b="1" lang="en" sz="1400" u="none" cap="none" strike="noStrike">
                          <a:solidFill>
                            <a:schemeClr val="lt1"/>
                          </a:solidFill>
                          <a:latin typeface="Libre Franklin"/>
                          <a:ea typeface="Libre Franklin"/>
                          <a:cs typeface="Libre Franklin"/>
                          <a:sym typeface="Libre Franklin"/>
                        </a:rPr>
                        <a:t>Status</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Budgeted Amount</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solidFill>
                            <a:schemeClr val="lt1"/>
                          </a:solidFill>
                          <a:latin typeface="Libre Franklin"/>
                          <a:ea typeface="Libre Franklin"/>
                          <a:cs typeface="Libre Franklin"/>
                          <a:sym typeface="Libre Franklin"/>
                        </a:rPr>
                        <a:t>Expenditures as of 10/31/2</a:t>
                      </a:r>
                      <a:r>
                        <a:rPr b="1" lang="en">
                          <a:solidFill>
                            <a:schemeClr val="lt1"/>
                          </a:solidFill>
                          <a:latin typeface="Libre Franklin"/>
                          <a:ea typeface="Libre Franklin"/>
                          <a:cs typeface="Libre Franklin"/>
                          <a:sym typeface="Libre Franklin"/>
                        </a:rPr>
                        <a:t>5</a:t>
                      </a:r>
                      <a:endParaRPr b="1" sz="1400" u="none" cap="none" strike="noStrike">
                        <a:solidFill>
                          <a:schemeClr val="lt1"/>
                        </a:solidFill>
                        <a:latin typeface="Libre Franklin"/>
                        <a:ea typeface="Libre Franklin"/>
                        <a:cs typeface="Libre Franklin"/>
                        <a:sym typeface="Libre Franklin"/>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676300">
                <a:tc>
                  <a:txBody>
                    <a:bodyPr/>
                    <a:lstStyle/>
                    <a:p>
                      <a:pPr indent="0" lvl="0" marL="0" marR="0" rtl="0" algn="ctr">
                        <a:lnSpc>
                          <a:spcPct val="115000"/>
                        </a:lnSpc>
                        <a:spcBef>
                          <a:spcPts val="0"/>
                        </a:spcBef>
                        <a:spcAft>
                          <a:spcPts val="0"/>
                        </a:spcAft>
                        <a:buClr>
                          <a:srgbClr val="000000"/>
                        </a:buClr>
                        <a:buSzPts val="1400"/>
                        <a:buFont typeface="Arial"/>
                        <a:buNone/>
                      </a:pPr>
                      <a:r>
                        <a:rPr lang="en" sz="1350" u="none" cap="none" strike="noStrike">
                          <a:latin typeface="Calibri"/>
                          <a:ea typeface="Calibri"/>
                          <a:cs typeface="Calibri"/>
                          <a:sym typeface="Calibri"/>
                        </a:rPr>
                        <a:t>1</a:t>
                      </a:r>
                      <a:endParaRPr sz="1350" u="none" cap="none" strike="noStrike">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350">
                          <a:latin typeface="Calibri"/>
                          <a:ea typeface="Calibri"/>
                          <a:cs typeface="Calibri"/>
                          <a:sym typeface="Calibri"/>
                        </a:rPr>
                        <a:t>Parent Involvement*</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350">
                          <a:latin typeface="Calibri"/>
                          <a:ea typeface="Calibri"/>
                          <a:cs typeface="Calibri"/>
                          <a:sym typeface="Calibri"/>
                        </a:rPr>
                        <a:t>Fully Implemented</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$105,577</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$24,495</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691575">
                <a:tc>
                  <a:txBody>
                    <a:bodyPr/>
                    <a:lstStyle/>
                    <a:p>
                      <a:pPr indent="0" lvl="0" marL="0" marR="0" rtl="0" algn="ctr">
                        <a:lnSpc>
                          <a:spcPct val="115000"/>
                        </a:lnSpc>
                        <a:spcBef>
                          <a:spcPts val="0"/>
                        </a:spcBef>
                        <a:spcAft>
                          <a:spcPts val="0"/>
                        </a:spcAft>
                        <a:buClr>
                          <a:srgbClr val="000000"/>
                        </a:buClr>
                        <a:buSzPts val="1400"/>
                        <a:buFont typeface="Arial"/>
                        <a:buNone/>
                      </a:pPr>
                      <a:r>
                        <a:rPr lang="en" sz="1350" u="none" cap="none" strike="noStrike">
                          <a:latin typeface="Calibri"/>
                          <a:ea typeface="Calibri"/>
                          <a:cs typeface="Calibri"/>
                          <a:sym typeface="Calibri"/>
                        </a:rPr>
                        <a:t>2</a:t>
                      </a:r>
                      <a:endParaRPr sz="1350" u="none" cap="none" strike="noStrike">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sz="1350">
                          <a:latin typeface="Calibri"/>
                          <a:ea typeface="Calibri"/>
                          <a:cs typeface="Calibri"/>
                          <a:sym typeface="Calibri"/>
                        </a:rPr>
                        <a:t>Surveys</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lnSpc>
                          <a:spcPct val="115000"/>
                        </a:lnSpc>
                        <a:spcBef>
                          <a:spcPts val="0"/>
                        </a:spcBef>
                        <a:spcAft>
                          <a:spcPts val="0"/>
                        </a:spcAft>
                        <a:buNone/>
                      </a:pPr>
                      <a:r>
                        <a:rPr lang="en" sz="1350">
                          <a:latin typeface="Calibri"/>
                          <a:ea typeface="Calibri"/>
                          <a:cs typeface="Calibri"/>
                          <a:sym typeface="Calibri"/>
                        </a:rPr>
                        <a:t>Fully Implemented</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50">
                          <a:latin typeface="Calibri"/>
                          <a:ea typeface="Calibri"/>
                          <a:cs typeface="Calibri"/>
                          <a:sym typeface="Calibri"/>
                        </a:rPr>
                        <a:t>$-  </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c>
                  <a:txBody>
                    <a:bodyPr/>
                    <a:lstStyle/>
                    <a:p>
                      <a:pPr indent="0" lvl="0" marL="0" rtl="0" algn="ctr">
                        <a:spcBef>
                          <a:spcPts val="0"/>
                        </a:spcBef>
                        <a:spcAft>
                          <a:spcPts val="0"/>
                        </a:spcAft>
                        <a:buNone/>
                      </a:pPr>
                      <a:r>
                        <a:rPr lang="en" sz="1350">
                          <a:latin typeface="Calibri"/>
                          <a:ea typeface="Calibri"/>
                          <a:cs typeface="Calibri"/>
                          <a:sym typeface="Calibri"/>
                        </a:rPr>
                        <a:t>$-  </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F0FE"/>
                    </a:solidFill>
                  </a:tcPr>
                </a:tc>
              </a:tr>
              <a:tr h="717050">
                <a:tc>
                  <a:txBody>
                    <a:bodyPr/>
                    <a:lstStyle/>
                    <a:p>
                      <a:pPr indent="0" lvl="0" marL="0" marR="0" rtl="0" algn="ctr">
                        <a:lnSpc>
                          <a:spcPct val="115000"/>
                        </a:lnSpc>
                        <a:spcBef>
                          <a:spcPts val="0"/>
                        </a:spcBef>
                        <a:spcAft>
                          <a:spcPts val="0"/>
                        </a:spcAft>
                        <a:buNone/>
                      </a:pPr>
                      <a:r>
                        <a:rPr lang="en" sz="1350">
                          <a:latin typeface="Calibri"/>
                          <a:ea typeface="Calibri"/>
                          <a:cs typeface="Calibri"/>
                          <a:sym typeface="Calibri"/>
                        </a:rPr>
                        <a:t>3</a:t>
                      </a:r>
                      <a:endParaRPr sz="1350" u="none" cap="none" strike="noStrike">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350">
                          <a:latin typeface="Calibri"/>
                          <a:ea typeface="Calibri"/>
                          <a:cs typeface="Calibri"/>
                          <a:sym typeface="Calibri"/>
                        </a:rPr>
                        <a:t>Parent Participation*</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 sz="1350">
                          <a:latin typeface="Calibri"/>
                          <a:ea typeface="Calibri"/>
                          <a:cs typeface="Calibri"/>
                          <a:sym typeface="Calibri"/>
                        </a:rPr>
                        <a:t>Fully Implemented</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$3,000</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350">
                          <a:latin typeface="Calibri"/>
                          <a:ea typeface="Calibri"/>
                          <a:cs typeface="Calibri"/>
                          <a:sym typeface="Calibri"/>
                        </a:rPr>
                        <a:t>$3,812</a:t>
                      </a:r>
                      <a:endParaRPr sz="1350">
                        <a:latin typeface="Calibri"/>
                        <a:ea typeface="Calibri"/>
                        <a:cs typeface="Calibri"/>
                        <a:sym typeface="Calibri"/>
                      </a:endParaRPr>
                    </a:p>
                  </a:txBody>
                  <a:tcPr marT="45700" marB="4570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aphicFrame>
        <p:nvGraphicFramePr>
          <p:cNvPr id="229" name="Google Shape;229;p33"/>
          <p:cNvGraphicFramePr/>
          <p:nvPr/>
        </p:nvGraphicFramePr>
        <p:xfrm>
          <a:off x="440261" y="424610"/>
          <a:ext cx="3000000" cy="3000000"/>
        </p:xfrm>
        <a:graphic>
          <a:graphicData uri="http://schemas.openxmlformats.org/drawingml/2006/table">
            <a:tbl>
              <a:tblPr>
                <a:gradFill>
                  <a:gsLst>
                    <a:gs pos="0">
                      <a:srgbClr val="89E3FF"/>
                    </a:gs>
                    <a:gs pos="35000">
                      <a:srgbClr val="AAEAFF"/>
                    </a:gs>
                    <a:gs pos="100000">
                      <a:srgbClr val="DBF7FF"/>
                    </a:gs>
                  </a:gsLst>
                  <a:lin ang="16200038" scaled="0"/>
                </a:gradFill>
                <a:tableStyleId>{CB6B043F-EE1C-4553-8C6A-701DA91C7512}</a:tableStyleId>
              </a:tblPr>
              <a:tblGrid>
                <a:gridCol w="2670525"/>
                <a:gridCol w="1292400"/>
                <a:gridCol w="1288300"/>
                <a:gridCol w="1296625"/>
                <a:gridCol w="1715650"/>
              </a:tblGrid>
              <a:tr h="373450">
                <a:tc gridSpan="5">
                  <a:txBody>
                    <a:bodyPr/>
                    <a:lstStyle/>
                    <a:p>
                      <a:pPr indent="0" lvl="0" marL="0" marR="0" rtl="0" algn="ctr">
                        <a:lnSpc>
                          <a:spcPct val="100000"/>
                        </a:lnSpc>
                        <a:spcBef>
                          <a:spcPts val="0"/>
                        </a:spcBef>
                        <a:spcAft>
                          <a:spcPts val="0"/>
                        </a:spcAft>
                        <a:buClr>
                          <a:srgbClr val="000000"/>
                        </a:buClr>
                        <a:buSzPts val="1100"/>
                        <a:buFont typeface="Arial"/>
                        <a:buNone/>
                      </a:pPr>
                      <a:r>
                        <a:rPr lang="en" sz="2500" u="none" cap="none" strike="noStrike">
                          <a:solidFill>
                            <a:schemeClr val="lt1"/>
                          </a:solidFill>
                        </a:rPr>
                        <a:t>Goal </a:t>
                      </a:r>
                      <a:r>
                        <a:rPr lang="en" sz="2500">
                          <a:solidFill>
                            <a:schemeClr val="lt1"/>
                          </a:solidFill>
                        </a:rPr>
                        <a:t>3</a:t>
                      </a:r>
                      <a:r>
                        <a:rPr lang="en" sz="2500" u="none" cap="none" strike="noStrike">
                          <a:solidFill>
                            <a:schemeClr val="lt1"/>
                          </a:solidFill>
                        </a:rPr>
                        <a:t> Outcomes</a:t>
                      </a:r>
                      <a:endParaRPr sz="1400" u="none" cap="none" strike="noStrike">
                        <a:solidFill>
                          <a:schemeClr val="lt1"/>
                        </a:solidFill>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6A5AF"/>
                    </a:solidFill>
                  </a:tcPr>
                </a:tc>
                <a:tc hMerge="1"/>
                <a:tc hMerge="1"/>
                <a:tc hMerge="1"/>
                <a:tc hMerge="1"/>
              </a:tr>
              <a:tr h="6515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Metric</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Year </a:t>
                      </a:r>
                      <a:r>
                        <a:rPr b="1" lang="en"/>
                        <a:t>2</a:t>
                      </a:r>
                      <a:r>
                        <a:rPr b="1" lang="en" sz="1400" u="none" cap="none" strike="noStrike"/>
                        <a:t> Outcome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Year 3 Target</a:t>
                      </a:r>
                      <a:endParaRPr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Current Difference from Baseline</a:t>
                      </a:r>
                      <a:endParaRPr b="1" sz="1400" u="none" cap="none" strike="noStrike"/>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1580050">
                <a:tc>
                  <a:txBody>
                    <a:bodyPr/>
                    <a:lstStyle/>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600"/>
                        </a:spcBef>
                        <a:spcAft>
                          <a:spcPts val="0"/>
                        </a:spcAft>
                        <a:buNone/>
                      </a:pPr>
                      <a:r>
                        <a:rPr lang="en" sz="1100">
                          <a:latin typeface="Calibri"/>
                          <a:ea typeface="Calibri"/>
                          <a:cs typeface="Calibri"/>
                          <a:sym typeface="Calibri"/>
                        </a:rPr>
                        <a:t>Family Survey: % who respond positively regarding school connectedness</a:t>
                      </a:r>
                      <a:endParaRPr sz="1100">
                        <a:latin typeface="Calibri"/>
                        <a:ea typeface="Calibri"/>
                        <a:cs typeface="Calibri"/>
                        <a:sym typeface="Calibri"/>
                      </a:endParaRPr>
                    </a:p>
                    <a:p>
                      <a:pPr indent="0" lvl="0" marL="0" rtl="0" algn="l">
                        <a:spcBef>
                          <a:spcPts val="600"/>
                        </a:spcBef>
                        <a:spcAft>
                          <a:spcPts val="600"/>
                        </a:spcAft>
                        <a:buNone/>
                      </a:pPr>
                      <a:r>
                        <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95% of parents feel well-informed of the activities at the school</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99% of parents feel they receive clear information about their child’s academic progress </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&gt;90% of parents feel well-informed of the activities at the school</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&gt;90% of parents feel they receive clear information about their child’s academic progress </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843925">
                <a:tc>
                  <a:txBody>
                    <a:bodyPr/>
                    <a:lstStyle/>
                    <a:p>
                      <a:pPr indent="0" lvl="0" marL="0" rtl="0" algn="l">
                        <a:spcBef>
                          <a:spcPts val="0"/>
                        </a:spcBef>
                        <a:spcAft>
                          <a:spcPts val="600"/>
                        </a:spcAft>
                        <a:buNone/>
                      </a:pPr>
                      <a:r>
                        <a:rPr lang="en" sz="1100">
                          <a:latin typeface="Calibri"/>
                          <a:ea typeface="Calibri"/>
                          <a:cs typeface="Calibri"/>
                          <a:sym typeface="Calibri"/>
                        </a:rPr>
                        <a:t># of parents participating in school events annually</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50</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884650">
                <a:tc>
                  <a:txBody>
                    <a:bodyPr/>
                    <a:lstStyle/>
                    <a:p>
                      <a:pPr indent="0" lvl="0" marL="0" rtl="0" algn="l">
                        <a:spcBef>
                          <a:spcPts val="0"/>
                        </a:spcBef>
                        <a:spcAft>
                          <a:spcPts val="600"/>
                        </a:spcAft>
                        <a:buNone/>
                      </a:pPr>
                      <a:r>
                        <a:rPr lang="en" sz="1100">
                          <a:latin typeface="Calibri"/>
                          <a:ea typeface="Calibri"/>
                          <a:cs typeface="Calibri"/>
                          <a:sym typeface="Calibri"/>
                        </a:rPr>
                        <a:t>Parent -teacher conference attendance rate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98%</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80%</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en" sz="1100">
                          <a:latin typeface="Calibri"/>
                          <a:ea typeface="Calibri"/>
                          <a:cs typeface="Calibri"/>
                          <a:sym typeface="Calibri"/>
                        </a:rPr>
                        <a:t>Not yet available</a:t>
                      </a:r>
                      <a:endParaRPr sz="11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5" name="Google Shape;235;p34"/>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Thank you for working together to review our progress towards meeting our LCAP goals!</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Local Control Accountability Plan (LCAP)</a:t>
            </a:r>
            <a:endParaRPr/>
          </a:p>
        </p:txBody>
      </p:sp>
      <p:grpSp>
        <p:nvGrpSpPr>
          <p:cNvPr id="76" name="Google Shape;76;p15"/>
          <p:cNvGrpSpPr/>
          <p:nvPr/>
        </p:nvGrpSpPr>
        <p:grpSpPr>
          <a:xfrm>
            <a:off x="384413" y="1445325"/>
            <a:ext cx="8375179" cy="3146888"/>
            <a:chOff x="40" y="103719"/>
            <a:chExt cx="8231134" cy="4300790"/>
          </a:xfrm>
        </p:grpSpPr>
        <p:sp>
          <p:nvSpPr>
            <p:cNvPr id="77" name="Google Shape;77;p15"/>
            <p:cNvSpPr/>
            <p:nvPr/>
          </p:nvSpPr>
          <p:spPr>
            <a:xfrm>
              <a:off x="40" y="103719"/>
              <a:ext cx="3846300" cy="892800"/>
            </a:xfrm>
            <a:prstGeom prst="rect">
              <a:avLst/>
            </a:prstGeom>
            <a:solidFill>
              <a:srgbClr val="005C9A"/>
            </a:solidFill>
            <a:ln cap="flat" cmpd="sng" w="25400">
              <a:solidFill>
                <a:srgbClr val="005C9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5"/>
            <p:cNvSpPr txBox="1"/>
            <p:nvPr/>
          </p:nvSpPr>
          <p:spPr>
            <a:xfrm>
              <a:off x="40" y="103719"/>
              <a:ext cx="3846300" cy="892800"/>
            </a:xfrm>
            <a:prstGeom prst="rect">
              <a:avLst/>
            </a:prstGeom>
            <a:solidFill>
              <a:srgbClr val="FFD966"/>
            </a:solid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rgbClr val="FFFFFF"/>
                </a:buClr>
                <a:buSzPts val="3100"/>
                <a:buFont typeface="Franklin Gothic"/>
                <a:buNone/>
              </a:pPr>
              <a:r>
                <a:rPr b="0" i="0" lang="en" sz="3100" u="none" cap="none" strike="noStrike">
                  <a:solidFill>
                    <a:srgbClr val="FFFFFF"/>
                  </a:solidFill>
                  <a:latin typeface="Franklin Gothic"/>
                  <a:ea typeface="Franklin Gothic"/>
                  <a:cs typeface="Franklin Gothic"/>
                  <a:sym typeface="Franklin Gothic"/>
                </a:rPr>
                <a:t>What is it?</a:t>
              </a:r>
              <a:endParaRPr b="0" i="0" sz="3100" u="none" cap="none" strike="noStrike">
                <a:solidFill>
                  <a:srgbClr val="FFFFFF"/>
                </a:solidFill>
                <a:latin typeface="Libre Franklin"/>
                <a:ea typeface="Libre Franklin"/>
                <a:cs typeface="Libre Franklin"/>
                <a:sym typeface="Libre Franklin"/>
              </a:endParaRPr>
            </a:p>
          </p:txBody>
        </p:sp>
        <p:sp>
          <p:nvSpPr>
            <p:cNvPr id="79" name="Google Shape;79;p15"/>
            <p:cNvSpPr/>
            <p:nvPr/>
          </p:nvSpPr>
          <p:spPr>
            <a:xfrm>
              <a:off x="50" y="996508"/>
              <a:ext cx="3846300" cy="3408000"/>
            </a:xfrm>
            <a:prstGeom prst="rect">
              <a:avLst/>
            </a:prstGeom>
            <a:solidFill>
              <a:srgbClr val="C9D0DD">
                <a:alpha val="87840"/>
              </a:srgbClr>
            </a:solidFill>
            <a:ln cap="flat" cmpd="sng" w="25400">
              <a:solidFill>
                <a:srgbClr val="C9D0DD">
                  <a:alpha val="8784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5"/>
            <p:cNvSpPr txBox="1"/>
            <p:nvPr/>
          </p:nvSpPr>
          <p:spPr>
            <a:xfrm>
              <a:off x="50" y="996509"/>
              <a:ext cx="3844800" cy="3408000"/>
            </a:xfrm>
            <a:prstGeom prst="rect">
              <a:avLst/>
            </a:prstGeom>
            <a:solidFill>
              <a:srgbClr val="FFF2CC"/>
            </a:solidFill>
            <a:ln>
              <a:noFill/>
            </a:ln>
          </p:spPr>
          <p:txBody>
            <a:bodyPr anchorCtr="0" anchor="t" bIns="248025" lIns="165350" spcFirstLastPara="1" rIns="220450" wrap="square" tIns="165350">
              <a:noAutofit/>
            </a:bodyPr>
            <a:lstStyle/>
            <a:p>
              <a:pPr indent="-285750" lvl="1" marL="285750" marR="0" rtl="0" algn="ctr">
                <a:lnSpc>
                  <a:spcPct val="90000"/>
                </a:lnSpc>
                <a:spcBef>
                  <a:spcPts val="0"/>
                </a:spcBef>
                <a:spcAft>
                  <a:spcPts val="0"/>
                </a:spcAft>
                <a:buClr>
                  <a:srgbClr val="005C9A"/>
                </a:buClr>
                <a:buSzPts val="3100"/>
                <a:buFont typeface="Libre Franklin"/>
                <a:buNone/>
              </a:pPr>
              <a:r>
                <a:rPr b="0" i="0" lang="en" sz="2400" u="none" cap="none" strike="noStrike">
                  <a:solidFill>
                    <a:srgbClr val="005C9A"/>
                  </a:solidFill>
                  <a:latin typeface="Franklin Gothic"/>
                  <a:ea typeface="Franklin Gothic"/>
                  <a:cs typeface="Franklin Gothic"/>
                  <a:sym typeface="Franklin Gothic"/>
                </a:rPr>
                <a:t>A comprehensive state plan required of districts and charter schools that details key goals, actions, and budgeted expenditures. </a:t>
              </a:r>
              <a:endParaRPr b="0" i="0" sz="2400" u="none" cap="none" strike="noStrike">
                <a:solidFill>
                  <a:srgbClr val="005C9A"/>
                </a:solidFill>
                <a:latin typeface="Franklin Gothic"/>
                <a:ea typeface="Franklin Gothic"/>
                <a:cs typeface="Franklin Gothic"/>
                <a:sym typeface="Franklin Gothic"/>
              </a:endParaRPr>
            </a:p>
          </p:txBody>
        </p:sp>
        <p:sp>
          <p:nvSpPr>
            <p:cNvPr id="81" name="Google Shape;81;p15"/>
            <p:cNvSpPr/>
            <p:nvPr/>
          </p:nvSpPr>
          <p:spPr>
            <a:xfrm>
              <a:off x="4384874" y="103719"/>
              <a:ext cx="3846300" cy="892800"/>
            </a:xfrm>
            <a:prstGeom prst="rect">
              <a:avLst/>
            </a:prstGeom>
            <a:solidFill>
              <a:srgbClr val="EEA05A"/>
            </a:solidFill>
            <a:ln cap="flat" cmpd="sng" w="25400">
              <a:solidFill>
                <a:srgbClr val="EEA0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5"/>
            <p:cNvSpPr txBox="1"/>
            <p:nvPr/>
          </p:nvSpPr>
          <p:spPr>
            <a:xfrm>
              <a:off x="4384874" y="103719"/>
              <a:ext cx="3846300" cy="892800"/>
            </a:xfrm>
            <a:prstGeom prst="rect">
              <a:avLst/>
            </a:prstGeom>
            <a:solidFill>
              <a:srgbClr val="6D9EEB"/>
            </a:solid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rgbClr val="FFFFFF"/>
                </a:buClr>
                <a:buSzPts val="3100"/>
                <a:buFont typeface="Franklin Gothic"/>
                <a:buNone/>
              </a:pPr>
              <a:r>
                <a:rPr b="0" i="0" lang="en" sz="3100" u="none" cap="none" strike="noStrike">
                  <a:solidFill>
                    <a:srgbClr val="FFFFFF"/>
                  </a:solidFill>
                  <a:latin typeface="Franklin Gothic"/>
                  <a:ea typeface="Franklin Gothic"/>
                  <a:cs typeface="Franklin Gothic"/>
                  <a:sym typeface="Franklin Gothic"/>
                </a:rPr>
                <a:t>Focus Area</a:t>
              </a:r>
              <a:endParaRPr b="0" i="0" sz="1400" u="none" cap="none" strike="noStrike">
                <a:solidFill>
                  <a:srgbClr val="000000"/>
                </a:solidFill>
                <a:latin typeface="Arial"/>
                <a:ea typeface="Arial"/>
                <a:cs typeface="Arial"/>
                <a:sym typeface="Arial"/>
              </a:endParaRPr>
            </a:p>
          </p:txBody>
        </p:sp>
        <p:sp>
          <p:nvSpPr>
            <p:cNvPr id="83" name="Google Shape;83;p15"/>
            <p:cNvSpPr/>
            <p:nvPr/>
          </p:nvSpPr>
          <p:spPr>
            <a:xfrm>
              <a:off x="4384825" y="996508"/>
              <a:ext cx="3846300" cy="3408000"/>
            </a:xfrm>
            <a:prstGeom prst="rect">
              <a:avLst/>
            </a:prstGeom>
            <a:solidFill>
              <a:srgbClr val="F8DCCD">
                <a:alpha val="87840"/>
              </a:srgbClr>
            </a:solidFill>
            <a:ln cap="flat" cmpd="sng" w="25400">
              <a:solidFill>
                <a:srgbClr val="F8DCCD">
                  <a:alpha val="8784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txBox="1"/>
            <p:nvPr/>
          </p:nvSpPr>
          <p:spPr>
            <a:xfrm>
              <a:off x="4383250" y="996509"/>
              <a:ext cx="3847800" cy="3408000"/>
            </a:xfrm>
            <a:prstGeom prst="rect">
              <a:avLst/>
            </a:prstGeom>
            <a:solidFill>
              <a:srgbClr val="C9DAF8"/>
            </a:solidFill>
            <a:ln>
              <a:noFill/>
            </a:ln>
          </p:spPr>
          <p:txBody>
            <a:bodyPr anchorCtr="0" anchor="t" bIns="248025" lIns="165350" spcFirstLastPara="1" rIns="220450" wrap="square" tIns="165350">
              <a:noAutofit/>
            </a:bodyPr>
            <a:lstStyle/>
            <a:p>
              <a:pPr indent="-285750" lvl="1" marL="285750" marR="0" rtl="0" algn="ctr">
                <a:lnSpc>
                  <a:spcPct val="90000"/>
                </a:lnSpc>
                <a:spcBef>
                  <a:spcPts val="0"/>
                </a:spcBef>
                <a:spcAft>
                  <a:spcPts val="0"/>
                </a:spcAft>
                <a:buClr>
                  <a:srgbClr val="005C9A"/>
                </a:buClr>
                <a:buSzPts val="3100"/>
                <a:buFont typeface="Libre Franklin"/>
                <a:buNone/>
              </a:pPr>
              <a:r>
                <a:rPr b="0" i="0" lang="en" sz="2400" u="none" cap="none" strike="noStrike">
                  <a:solidFill>
                    <a:srgbClr val="005C9A"/>
                  </a:solidFill>
                  <a:latin typeface="Franklin Gothic"/>
                  <a:ea typeface="Franklin Gothic"/>
                  <a:cs typeface="Franklin Gothic"/>
                  <a:sym typeface="Franklin Gothic"/>
                </a:rPr>
                <a:t>How additional funds are being used to benefit higher need student groups </a:t>
              </a:r>
              <a:endParaRPr b="0" i="0" sz="2400" u="none" cap="none" strike="noStrike">
                <a:solidFill>
                  <a:srgbClr val="005C9A"/>
                </a:solidFill>
                <a:latin typeface="Franklin Gothic"/>
                <a:ea typeface="Franklin Gothic"/>
                <a:cs typeface="Franklin Gothic"/>
                <a:sym typeface="Franklin Gothic"/>
              </a:endParaRPr>
            </a:p>
            <a:p>
              <a:pPr indent="-285750" lvl="1" marL="285750" marR="0" rtl="0" algn="ctr">
                <a:lnSpc>
                  <a:spcPct val="90000"/>
                </a:lnSpc>
                <a:spcBef>
                  <a:spcPts val="0"/>
                </a:spcBef>
                <a:spcAft>
                  <a:spcPts val="0"/>
                </a:spcAft>
                <a:buClr>
                  <a:srgbClr val="005C9A"/>
                </a:buClr>
                <a:buSzPts val="3100"/>
                <a:buFont typeface="Libre Franklin"/>
                <a:buNone/>
              </a:pPr>
              <a:r>
                <a:rPr b="0" i="1" lang="en" sz="2400" u="none" cap="none" strike="noStrike">
                  <a:solidFill>
                    <a:srgbClr val="005C9A"/>
                  </a:solidFill>
                  <a:latin typeface="Franklin Gothic"/>
                  <a:ea typeface="Franklin Gothic"/>
                  <a:cs typeface="Franklin Gothic"/>
                  <a:sym typeface="Franklin Gothic"/>
                </a:rPr>
                <a:t>(Low Income, English Learner, and Foster Youth)</a:t>
              </a:r>
              <a:endParaRPr b="0" i="0" sz="2400" u="none" cap="none" strike="noStrike">
                <a:solidFill>
                  <a:srgbClr val="005C9A"/>
                </a:solidFill>
                <a:latin typeface="Franklin Gothic"/>
                <a:ea typeface="Franklin Gothic"/>
                <a:cs typeface="Franklin Gothic"/>
                <a:sym typeface="Franklin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Local Control Accountability Plan (LCAP)</a:t>
            </a:r>
            <a:endParaRPr/>
          </a:p>
        </p:txBody>
      </p:sp>
      <p:grpSp>
        <p:nvGrpSpPr>
          <p:cNvPr id="90" name="Google Shape;90;p16"/>
          <p:cNvGrpSpPr/>
          <p:nvPr/>
        </p:nvGrpSpPr>
        <p:grpSpPr>
          <a:xfrm>
            <a:off x="655182" y="1299742"/>
            <a:ext cx="7949039" cy="3365700"/>
            <a:chOff x="4383251" y="103719"/>
            <a:chExt cx="3847923" cy="3365700"/>
          </a:xfrm>
        </p:grpSpPr>
        <p:sp>
          <p:nvSpPr>
            <p:cNvPr id="91" name="Google Shape;91;p16"/>
            <p:cNvSpPr/>
            <p:nvPr/>
          </p:nvSpPr>
          <p:spPr>
            <a:xfrm>
              <a:off x="4384874" y="103719"/>
              <a:ext cx="3846300" cy="892800"/>
            </a:xfrm>
            <a:prstGeom prst="rect">
              <a:avLst/>
            </a:prstGeom>
            <a:solidFill>
              <a:srgbClr val="EEA05A"/>
            </a:solidFill>
            <a:ln cap="flat" cmpd="sng" w="25400">
              <a:solidFill>
                <a:srgbClr val="EEA0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6"/>
            <p:cNvSpPr txBox="1"/>
            <p:nvPr/>
          </p:nvSpPr>
          <p:spPr>
            <a:xfrm>
              <a:off x="4384874" y="103719"/>
              <a:ext cx="3846300" cy="892800"/>
            </a:xfrm>
            <a:prstGeom prst="rect">
              <a:avLst/>
            </a:prstGeom>
            <a:solidFill>
              <a:srgbClr val="8E7CC3"/>
            </a:solidFill>
            <a:ln>
              <a:noFill/>
            </a:ln>
          </p:spPr>
          <p:txBody>
            <a:bodyPr anchorCtr="0" anchor="ctr" bIns="125975" lIns="220450" spcFirstLastPara="1" rIns="220450" wrap="square" tIns="125975">
              <a:noAutofit/>
            </a:bodyPr>
            <a:lstStyle/>
            <a:p>
              <a:pPr indent="0" lvl="0" marL="0" marR="0" rtl="0" algn="ctr">
                <a:lnSpc>
                  <a:spcPct val="90000"/>
                </a:lnSpc>
                <a:spcBef>
                  <a:spcPts val="0"/>
                </a:spcBef>
                <a:spcAft>
                  <a:spcPts val="0"/>
                </a:spcAft>
                <a:buClr>
                  <a:srgbClr val="FFFFFF"/>
                </a:buClr>
                <a:buSzPts val="3100"/>
                <a:buFont typeface="Franklin Gothic"/>
                <a:buNone/>
              </a:pPr>
              <a:r>
                <a:rPr b="0" i="0" lang="en" sz="3100" u="none" cap="none" strike="noStrike">
                  <a:solidFill>
                    <a:srgbClr val="FFFFFF"/>
                  </a:solidFill>
                  <a:latin typeface="Franklin Gothic"/>
                  <a:ea typeface="Franklin Gothic"/>
                  <a:cs typeface="Franklin Gothic"/>
                  <a:sym typeface="Franklin Gothic"/>
                </a:rPr>
                <a:t>LCAP as SPSA</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a:off x="4384835" y="996519"/>
              <a:ext cx="3846300" cy="2472900"/>
            </a:xfrm>
            <a:prstGeom prst="rect">
              <a:avLst/>
            </a:prstGeom>
            <a:solidFill>
              <a:srgbClr val="F8DCCD">
                <a:alpha val="86670"/>
              </a:srgbClr>
            </a:solidFill>
            <a:ln cap="flat" cmpd="sng" w="25400">
              <a:solidFill>
                <a:srgbClr val="F8DCCD">
                  <a:alpha val="8667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txBox="1"/>
            <p:nvPr/>
          </p:nvSpPr>
          <p:spPr>
            <a:xfrm>
              <a:off x="4383251" y="996519"/>
              <a:ext cx="3847800" cy="2472900"/>
            </a:xfrm>
            <a:prstGeom prst="rect">
              <a:avLst/>
            </a:prstGeom>
            <a:solidFill>
              <a:srgbClr val="D9D2E9"/>
            </a:solidFill>
            <a:ln>
              <a:noFill/>
            </a:ln>
          </p:spPr>
          <p:txBody>
            <a:bodyPr anchorCtr="0" anchor="t" bIns="248025" lIns="165350" spcFirstLastPara="1" rIns="220450" wrap="square" tIns="165350">
              <a:noAutofit/>
            </a:bodyPr>
            <a:lstStyle/>
            <a:p>
              <a:pPr indent="-285750" lvl="1" marL="285750" marR="0" rtl="0" algn="ctr">
                <a:lnSpc>
                  <a:spcPct val="90000"/>
                </a:lnSpc>
                <a:spcBef>
                  <a:spcPts val="0"/>
                </a:spcBef>
                <a:spcAft>
                  <a:spcPts val="0"/>
                </a:spcAft>
                <a:buClr>
                  <a:srgbClr val="005C9A"/>
                </a:buClr>
                <a:buSzPts val="3100"/>
                <a:buFont typeface="Libre Franklin"/>
                <a:buNone/>
              </a:pPr>
              <a:r>
                <a:rPr b="0" i="0" lang="en" sz="2800" u="none" cap="none" strike="noStrike">
                  <a:solidFill>
                    <a:schemeClr val="dk2"/>
                  </a:solidFill>
                  <a:latin typeface="Libre Franklin"/>
                  <a:ea typeface="Libre Franklin"/>
                  <a:cs typeface="Libre Franklin"/>
                  <a:sym typeface="Libre Franklin"/>
                </a:rPr>
                <a:t>Charter schools may use the LCAP to also serve as the School Plan for Student Achievement (SPSA) to describe how federal funds will be used to increase student achievement.</a:t>
              </a:r>
              <a:r>
                <a:rPr b="0" i="0" lang="en" sz="3100" u="none" cap="none" strike="noStrike">
                  <a:solidFill>
                    <a:srgbClr val="005C9A"/>
                  </a:solidFill>
                  <a:latin typeface="Libre Franklin"/>
                  <a:ea typeface="Libre Franklin"/>
                  <a:cs typeface="Libre Franklin"/>
                  <a:sym typeface="Libre Franklin"/>
                </a:rPr>
                <a:t> </a:t>
              </a:r>
              <a:endParaRPr b="0" i="0" sz="3100" u="none" cap="none" strike="noStrike">
                <a:solidFill>
                  <a:srgbClr val="005C9A"/>
                </a:solidFill>
                <a:latin typeface="Franklin Gothic"/>
                <a:ea typeface="Franklin Gothic"/>
                <a:cs typeface="Franklin Gothic"/>
                <a:sym typeface="Franklin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284825"/>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LCAP Components 2025-26</a:t>
            </a:r>
            <a:endParaRPr/>
          </a:p>
        </p:txBody>
      </p:sp>
      <p:sp>
        <p:nvSpPr>
          <p:cNvPr id="100" name="Google Shape;100;p17"/>
          <p:cNvSpPr txBox="1"/>
          <p:nvPr>
            <p:ph idx="1" type="body"/>
          </p:nvPr>
        </p:nvSpPr>
        <p:spPr>
          <a:xfrm>
            <a:off x="405825" y="1775000"/>
            <a:ext cx="3999900" cy="3099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700">
                <a:solidFill>
                  <a:srgbClr val="342E22"/>
                </a:solidFill>
                <a:latin typeface="Franklin Gothic"/>
                <a:ea typeface="Franklin Gothic"/>
                <a:cs typeface="Franklin Gothic"/>
                <a:sym typeface="Franklin Gothic"/>
              </a:rPr>
              <a:t>Board Presentation</a:t>
            </a:r>
            <a:endParaRPr b="1" sz="1700">
              <a:solidFill>
                <a:srgbClr val="342E22"/>
              </a:solidFill>
              <a:latin typeface="Franklin Gothic"/>
              <a:ea typeface="Franklin Gothic"/>
              <a:cs typeface="Franklin Gothic"/>
              <a:sym typeface="Franklin Gothic"/>
            </a:endParaRPr>
          </a:p>
          <a:p>
            <a:pPr indent="-336550" lvl="0" marL="457200" rtl="0" algn="l">
              <a:lnSpc>
                <a:spcPct val="100000"/>
              </a:lnSpc>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Update on Budget Overview for Parents</a:t>
            </a:r>
            <a:endParaRPr sz="1700">
              <a:solidFill>
                <a:srgbClr val="342E22"/>
              </a:solidFill>
              <a:latin typeface="Franklin Gothic"/>
              <a:ea typeface="Franklin Gothic"/>
              <a:cs typeface="Franklin Gothic"/>
              <a:sym typeface="Franklin Gothic"/>
            </a:endParaRPr>
          </a:p>
          <a:p>
            <a:pPr indent="-336550" lvl="0" marL="457200" rtl="0" algn="l">
              <a:lnSpc>
                <a:spcPct val="150000"/>
              </a:lnSpc>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Currently available LCAP Outcomes</a:t>
            </a:r>
            <a:endParaRPr sz="1700">
              <a:solidFill>
                <a:srgbClr val="000000"/>
              </a:solidFill>
              <a:latin typeface="Franklin Gothic"/>
              <a:ea typeface="Franklin Gothic"/>
              <a:cs typeface="Franklin Gothic"/>
              <a:sym typeface="Franklin Gothic"/>
            </a:endParaRPr>
          </a:p>
          <a:p>
            <a:pPr indent="-336550" lvl="0" marL="457200" rtl="0" algn="l">
              <a:lnSpc>
                <a:spcPct val="150000"/>
              </a:lnSpc>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LCAP Financial Expenditures YTD</a:t>
            </a:r>
            <a:endParaRPr sz="1700">
              <a:solidFill>
                <a:srgbClr val="000000"/>
              </a:solidFill>
              <a:latin typeface="Franklin Gothic"/>
              <a:ea typeface="Franklin Gothic"/>
              <a:cs typeface="Franklin Gothic"/>
              <a:sym typeface="Franklin Gothic"/>
            </a:endParaRPr>
          </a:p>
          <a:p>
            <a:pPr indent="-336550" lvl="0" marL="457200" rtl="0" algn="l">
              <a:lnSpc>
                <a:spcPct val="100000"/>
              </a:lnSpc>
              <a:spcBef>
                <a:spcPts val="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LCAP Actions Implementation Update</a:t>
            </a:r>
            <a:endParaRPr sz="1500"/>
          </a:p>
        </p:txBody>
      </p:sp>
      <p:sp>
        <p:nvSpPr>
          <p:cNvPr id="101" name="Google Shape;101;p17"/>
          <p:cNvSpPr/>
          <p:nvPr/>
        </p:nvSpPr>
        <p:spPr>
          <a:xfrm>
            <a:off x="405813" y="1106214"/>
            <a:ext cx="4728727" cy="669000"/>
          </a:xfrm>
          <a:prstGeom prst="homePlate">
            <a:avLst>
              <a:gd fmla="val 50000"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Mid-Year Annual LCAP Update</a:t>
            </a:r>
            <a:endParaRPr sz="1800">
              <a:solidFill>
                <a:srgbClr val="FFFFFF"/>
              </a:solidFill>
              <a:latin typeface="Roboto"/>
              <a:ea typeface="Roboto"/>
              <a:cs typeface="Roboto"/>
              <a:sym typeface="Roboto"/>
            </a:endParaRPr>
          </a:p>
        </p:txBody>
      </p:sp>
      <p:sp>
        <p:nvSpPr>
          <p:cNvPr id="102" name="Google Shape;102;p17"/>
          <p:cNvSpPr/>
          <p:nvPr/>
        </p:nvSpPr>
        <p:spPr>
          <a:xfrm>
            <a:off x="4341200" y="1105700"/>
            <a:ext cx="4407300" cy="6690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LCAP</a:t>
            </a:r>
            <a:endParaRPr sz="1800">
              <a:solidFill>
                <a:srgbClr val="FFFFFF"/>
              </a:solidFill>
              <a:latin typeface="Roboto"/>
              <a:ea typeface="Roboto"/>
              <a:cs typeface="Roboto"/>
              <a:sym typeface="Roboto"/>
            </a:endParaRPr>
          </a:p>
        </p:txBody>
      </p:sp>
      <p:sp>
        <p:nvSpPr>
          <p:cNvPr id="103" name="Google Shape;103;p17"/>
          <p:cNvSpPr txBox="1"/>
          <p:nvPr/>
        </p:nvSpPr>
        <p:spPr>
          <a:xfrm>
            <a:off x="4405725" y="1862100"/>
            <a:ext cx="4072800" cy="3052800"/>
          </a:xfrm>
          <a:prstGeom prst="rect">
            <a:avLst/>
          </a:prstGeom>
          <a:noFill/>
          <a:ln>
            <a:noFill/>
          </a:ln>
        </p:spPr>
        <p:txBody>
          <a:bodyPr anchorCtr="0" anchor="t" bIns="91425" lIns="91425" spcFirstLastPara="1" rIns="91425" wrap="square" tIns="91425">
            <a:spAutoFit/>
          </a:bodyPr>
          <a:lstStyle/>
          <a:p>
            <a:pPr indent="-336550" lvl="0" marL="457200" rtl="0" algn="l">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Budget Overview for Parents </a:t>
            </a:r>
            <a:endParaRPr sz="1700">
              <a:solidFill>
                <a:srgbClr val="342E22"/>
              </a:solidFill>
              <a:latin typeface="Franklin Gothic"/>
              <a:ea typeface="Franklin Gothic"/>
              <a:cs typeface="Franklin Gothic"/>
              <a:sym typeface="Franklin Gothic"/>
            </a:endParaRPr>
          </a:p>
          <a:p>
            <a:pPr indent="-336550" lvl="0" marL="457200" rtl="0" algn="l">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2025-26 Annual Update Actions and Expenditures</a:t>
            </a:r>
            <a:endParaRPr sz="1700">
              <a:solidFill>
                <a:srgbClr val="342E22"/>
              </a:solidFill>
              <a:latin typeface="Franklin Gothic"/>
              <a:ea typeface="Franklin Gothic"/>
              <a:cs typeface="Franklin Gothic"/>
              <a:sym typeface="Franklin Gothic"/>
            </a:endParaRPr>
          </a:p>
          <a:p>
            <a:pPr indent="-336550" lvl="0" marL="457200" rtl="0" algn="l">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Highlights, Identified Needs, Education Partner Engagement</a:t>
            </a:r>
            <a:endParaRPr sz="1700">
              <a:solidFill>
                <a:srgbClr val="342E22"/>
              </a:solidFill>
              <a:latin typeface="Franklin Gothic"/>
              <a:ea typeface="Franklin Gothic"/>
              <a:cs typeface="Franklin Gothic"/>
              <a:sym typeface="Franklin Gothic"/>
            </a:endParaRPr>
          </a:p>
          <a:p>
            <a:pPr indent="-336550" lvl="0" marL="457200" rtl="0" algn="l">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2026-27 Goals, Outcomes, Actions, Expenditures</a:t>
            </a:r>
            <a:endParaRPr sz="1700">
              <a:latin typeface="Franklin Gothic"/>
              <a:ea typeface="Franklin Gothic"/>
              <a:cs typeface="Franklin Gothic"/>
              <a:sym typeface="Franklin Gothic"/>
            </a:endParaRPr>
          </a:p>
          <a:p>
            <a:pPr indent="-336550" lvl="0" marL="457200" rtl="0" algn="l">
              <a:spcBef>
                <a:spcPts val="1000"/>
              </a:spcBef>
              <a:spcAft>
                <a:spcPts val="0"/>
              </a:spcAft>
              <a:buClr>
                <a:srgbClr val="342E22"/>
              </a:buClr>
              <a:buSzPts val="1700"/>
              <a:buFont typeface="Franklin Gothic"/>
              <a:buChar char="●"/>
            </a:pPr>
            <a:r>
              <a:rPr lang="en" sz="1700">
                <a:solidFill>
                  <a:srgbClr val="342E22"/>
                </a:solidFill>
                <a:latin typeface="Franklin Gothic"/>
                <a:ea typeface="Franklin Gothic"/>
                <a:cs typeface="Franklin Gothic"/>
                <a:sym typeface="Franklin Gothic"/>
              </a:rPr>
              <a:t>Increased and Improved Services Requirement</a:t>
            </a:r>
            <a:endParaRPr sz="11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Updated Budget Overview for Parents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19"/>
          <p:cNvGraphicFramePr/>
          <p:nvPr/>
        </p:nvGraphicFramePr>
        <p:xfrm>
          <a:off x="569300" y="57588"/>
          <a:ext cx="3000000" cy="3000000"/>
        </p:xfrm>
        <a:graphic>
          <a:graphicData uri="http://schemas.openxmlformats.org/drawingml/2006/table">
            <a:tbl>
              <a:tblPr>
                <a:noFill/>
                <a:tableStyleId>{8F432C73-D622-450E-8B9A-212792B8193A}</a:tableStyleId>
              </a:tblPr>
              <a:tblGrid>
                <a:gridCol w="2990425"/>
                <a:gridCol w="1579250"/>
                <a:gridCol w="1795475"/>
                <a:gridCol w="1541650"/>
              </a:tblGrid>
              <a:tr h="726000">
                <a:tc gridSpan="4">
                  <a:txBody>
                    <a:bodyPr/>
                    <a:lstStyle/>
                    <a:p>
                      <a:pPr indent="0" lvl="0" marL="0" marR="0" rtl="0" algn="ctr">
                        <a:lnSpc>
                          <a:spcPct val="115000"/>
                        </a:lnSpc>
                        <a:spcBef>
                          <a:spcPts val="0"/>
                        </a:spcBef>
                        <a:spcAft>
                          <a:spcPts val="0"/>
                        </a:spcAft>
                        <a:buClr>
                          <a:srgbClr val="000000"/>
                        </a:buClr>
                        <a:buSzPts val="2200"/>
                        <a:buFont typeface="Arial"/>
                        <a:buNone/>
                      </a:pPr>
                      <a:r>
                        <a:rPr b="1" lang="en" sz="2200" u="none" cap="none" strike="noStrike">
                          <a:solidFill>
                            <a:srgbClr val="FFFFFF"/>
                          </a:solidFill>
                        </a:rPr>
                        <a:t>Budget Overview for Parents</a:t>
                      </a:r>
                      <a:endParaRPr b="1" sz="2200"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76A5AF"/>
                    </a:solidFill>
                  </a:tcPr>
                </a:tc>
                <a:tc hMerge="1"/>
                <a:tc hMerge="1"/>
                <a:tc hMerge="1"/>
              </a:tr>
              <a:tr h="1038225">
                <a:tc>
                  <a:txBody>
                    <a:bodyPr/>
                    <a:lstStyle/>
                    <a:p>
                      <a:pPr indent="0" lvl="0" marL="0" marR="0" rtl="0" algn="ctr">
                        <a:lnSpc>
                          <a:spcPct val="115000"/>
                        </a:lnSpc>
                        <a:spcBef>
                          <a:spcPts val="0"/>
                        </a:spcBef>
                        <a:spcAft>
                          <a:spcPts val="0"/>
                        </a:spcAft>
                        <a:buClr>
                          <a:srgbClr val="000000"/>
                        </a:buClr>
                        <a:buSzPts val="1600"/>
                        <a:buFont typeface="Arial"/>
                        <a:buNone/>
                      </a:pPr>
                      <a:r>
                        <a:rPr b="1" lang="en" u="none" cap="none" strike="noStrike">
                          <a:solidFill>
                            <a:srgbClr val="FFFFFF"/>
                          </a:solidFill>
                        </a:rPr>
                        <a:t>Budget Item</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B78C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b="1" lang="en" u="none" cap="none" strike="noStrike">
                          <a:solidFill>
                            <a:srgbClr val="FFFFFF"/>
                          </a:solidFill>
                        </a:rPr>
                        <a:t>Original Forecast </a:t>
                      </a:r>
                      <a:r>
                        <a:rPr b="1" lang="en">
                          <a:solidFill>
                            <a:srgbClr val="FFFFFF"/>
                          </a:solidFill>
                        </a:rPr>
                        <a:t>25-26</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1900">
                      <a:solidFill>
                        <a:srgbClr val="000000"/>
                      </a:solidFill>
                      <a:prstDash val="solid"/>
                      <a:round/>
                      <a:headEnd len="sm" w="sm" type="none"/>
                      <a:tailEnd len="sm" w="sm" type="none"/>
                    </a:lnB>
                    <a:solidFill>
                      <a:srgbClr val="4B78C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b="1" lang="en" u="none" cap="none" strike="noStrike">
                          <a:solidFill>
                            <a:srgbClr val="FFFFFF"/>
                          </a:solidFill>
                        </a:rPr>
                        <a:t>Current Forecast 2</a:t>
                      </a:r>
                      <a:r>
                        <a:rPr b="1" lang="en">
                          <a:solidFill>
                            <a:srgbClr val="FFFFFF"/>
                          </a:solidFill>
                        </a:rPr>
                        <a:t>5-26</a:t>
                      </a:r>
                      <a:r>
                        <a:rPr b="1" lang="en" u="none" cap="none" strike="noStrike">
                          <a:solidFill>
                            <a:srgbClr val="FFFFFF"/>
                          </a:solidFill>
                        </a:rPr>
                        <a:t> Budget as of 10/31/2</a:t>
                      </a:r>
                      <a:r>
                        <a:rPr b="1" lang="en">
                          <a:solidFill>
                            <a:srgbClr val="FFFFFF"/>
                          </a:solidFill>
                        </a:rPr>
                        <a:t>5</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1900">
                      <a:solidFill>
                        <a:srgbClr val="000000"/>
                      </a:solidFill>
                      <a:prstDash val="solid"/>
                      <a:round/>
                      <a:headEnd len="sm" w="sm" type="none"/>
                      <a:tailEnd len="sm" w="sm" type="none"/>
                    </a:lnB>
                    <a:solidFill>
                      <a:srgbClr val="4B78C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b="1" lang="en" u="none" cap="none" strike="noStrike">
                          <a:solidFill>
                            <a:srgbClr val="FFFFFF"/>
                          </a:solidFill>
                        </a:rPr>
                        <a:t>Difference</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1900">
                      <a:solidFill>
                        <a:srgbClr val="000000"/>
                      </a:solidFill>
                      <a:prstDash val="solid"/>
                      <a:round/>
                      <a:headEnd len="sm" w="sm" type="none"/>
                      <a:tailEnd len="sm" w="sm" type="none"/>
                    </a:lnB>
                    <a:solidFill>
                      <a:srgbClr val="4B78C8"/>
                    </a:solidFill>
                  </a:tcPr>
                </a:tc>
              </a:tr>
              <a:tr h="247650">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Total LCFF funds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$6,370,116</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$5,979,589</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-$390,527</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r h="485775">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LCFF supplemental and concentration grants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$1,787,295</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$1,669,023</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-$118,272</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r h="247650">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All other state funds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$2,955,476</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$3,194,112</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$238,636</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r h="247650">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All local funds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$193,000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$250,560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$57,560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r h="247650">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All federal funds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$833,196</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$826,910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-$6,286</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r h="247650">
                <a:tc>
                  <a:txBody>
                    <a:bodyPr/>
                    <a:lstStyle/>
                    <a:p>
                      <a:pPr indent="0" lvl="0" marL="0" marR="0" rtl="0" algn="l">
                        <a:lnSpc>
                          <a:spcPct val="115000"/>
                        </a:lnSpc>
                        <a:spcBef>
                          <a:spcPts val="0"/>
                        </a:spcBef>
                        <a:spcAft>
                          <a:spcPts val="0"/>
                        </a:spcAft>
                        <a:buClr>
                          <a:srgbClr val="000000"/>
                        </a:buClr>
                        <a:buSzPts val="1600"/>
                        <a:buFont typeface="Arial"/>
                        <a:buNone/>
                      </a:pPr>
                      <a:r>
                        <a:rPr b="1" lang="en" u="none" cap="none" strike="noStrike"/>
                        <a:t>Total projected revenue</a:t>
                      </a:r>
                      <a:endParaRPr b="1"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9FC5E8"/>
                    </a:solidFill>
                  </a:tcPr>
                </a:tc>
                <a:tc>
                  <a:txBody>
                    <a:bodyPr/>
                    <a:lstStyle/>
                    <a:p>
                      <a:pPr indent="0" lvl="0" marL="0" rtl="0" algn="r">
                        <a:lnSpc>
                          <a:spcPct val="115000"/>
                        </a:lnSpc>
                        <a:spcBef>
                          <a:spcPts val="0"/>
                        </a:spcBef>
                        <a:spcAft>
                          <a:spcPts val="0"/>
                        </a:spcAft>
                        <a:buNone/>
                      </a:pPr>
                      <a:r>
                        <a:rPr lang="en"/>
                        <a:t>$10,351,788</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9FC5E8"/>
                    </a:solidFill>
                  </a:tcPr>
                </a:tc>
                <a:tc>
                  <a:txBody>
                    <a:bodyPr/>
                    <a:lstStyle/>
                    <a:p>
                      <a:pPr indent="0" lvl="0" marL="0" rtl="0" algn="r">
                        <a:lnSpc>
                          <a:spcPct val="115000"/>
                        </a:lnSpc>
                        <a:spcBef>
                          <a:spcPts val="0"/>
                        </a:spcBef>
                        <a:spcAft>
                          <a:spcPts val="0"/>
                        </a:spcAft>
                        <a:buNone/>
                      </a:pPr>
                      <a:r>
                        <a:rPr lang="en"/>
                        <a:t>$10,251,170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9FC5E8"/>
                    </a:solidFill>
                  </a:tcPr>
                </a:tc>
                <a:tc>
                  <a:txBody>
                    <a:bodyPr/>
                    <a:lstStyle/>
                    <a:p>
                      <a:pPr indent="0" lvl="0" marL="0" rtl="0" algn="r">
                        <a:lnSpc>
                          <a:spcPct val="115000"/>
                        </a:lnSpc>
                        <a:spcBef>
                          <a:spcPts val="0"/>
                        </a:spcBef>
                        <a:spcAft>
                          <a:spcPts val="0"/>
                        </a:spcAft>
                        <a:buNone/>
                      </a:pPr>
                      <a:r>
                        <a:rPr lang="en"/>
                        <a:t>-$100,618</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9FC5E8"/>
                    </a:solidFill>
                  </a:tcPr>
                </a:tc>
              </a:tr>
              <a:tr h="485775">
                <a:tc>
                  <a:txBody>
                    <a:bodyPr/>
                    <a:lstStyle/>
                    <a:p>
                      <a:pPr indent="0" lvl="0" marL="0" marR="0" rtl="0" algn="l">
                        <a:lnSpc>
                          <a:spcPct val="115000"/>
                        </a:lnSpc>
                        <a:spcBef>
                          <a:spcPts val="0"/>
                        </a:spcBef>
                        <a:spcAft>
                          <a:spcPts val="0"/>
                        </a:spcAft>
                        <a:buClr>
                          <a:srgbClr val="000000"/>
                        </a:buClr>
                        <a:buSzPts val="1600"/>
                        <a:buFont typeface="Arial"/>
                        <a:buNone/>
                      </a:pPr>
                      <a:r>
                        <a:rPr lang="en" u="none" cap="none" strike="noStrike"/>
                        <a:t>Total budgeted general fund expenditures</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$10,066,250</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$6,153,118</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c>
                  <a:txBody>
                    <a:bodyPr/>
                    <a:lstStyle/>
                    <a:p>
                      <a:pPr indent="0" lvl="0" marL="0" rtl="0" algn="r">
                        <a:lnSpc>
                          <a:spcPct val="115000"/>
                        </a:lnSpc>
                        <a:spcBef>
                          <a:spcPts val="0"/>
                        </a:spcBef>
                        <a:spcAft>
                          <a:spcPts val="0"/>
                        </a:spcAft>
                        <a:buNone/>
                      </a:pPr>
                      <a:r>
                        <a:rPr lang="en"/>
                        <a:t>-$3,913,132</a:t>
                      </a:r>
                      <a:endParaRPr/>
                    </a:p>
                  </a:txBody>
                  <a:tcPr marT="9525" marB="91425" marR="9525" marL="952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E8F0FE"/>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20"/>
          <p:cNvGraphicFramePr/>
          <p:nvPr/>
        </p:nvGraphicFramePr>
        <p:xfrm>
          <a:off x="600100" y="408663"/>
          <a:ext cx="3000000" cy="3000000"/>
        </p:xfrm>
        <a:graphic>
          <a:graphicData uri="http://schemas.openxmlformats.org/drawingml/2006/table">
            <a:tbl>
              <a:tblPr>
                <a:noFill/>
                <a:tableStyleId>{8F432C73-D622-450E-8B9A-212792B8193A}</a:tableStyleId>
              </a:tblPr>
              <a:tblGrid>
                <a:gridCol w="5198475"/>
                <a:gridCol w="2745325"/>
              </a:tblGrid>
              <a:tr h="668550">
                <a:tc gridSpan="2">
                  <a:txBody>
                    <a:bodyPr/>
                    <a:lstStyle/>
                    <a:p>
                      <a:pPr indent="0" lvl="0" marL="0" marR="0" rtl="0" algn="ctr">
                        <a:lnSpc>
                          <a:spcPct val="115000"/>
                        </a:lnSpc>
                        <a:spcBef>
                          <a:spcPts val="0"/>
                        </a:spcBef>
                        <a:spcAft>
                          <a:spcPts val="0"/>
                        </a:spcAft>
                        <a:buClr>
                          <a:srgbClr val="000000"/>
                        </a:buClr>
                        <a:buSzPts val="2200"/>
                        <a:buFont typeface="Arial"/>
                        <a:buNone/>
                      </a:pPr>
                      <a:r>
                        <a:rPr b="1" lang="en" sz="2200">
                          <a:solidFill>
                            <a:srgbClr val="FFFFFF"/>
                          </a:solidFill>
                        </a:rPr>
                        <a:t>Learning Recovery Emergency Block Grant (LREBG)</a:t>
                      </a:r>
                      <a:endParaRPr b="1" sz="2200"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76A5AF"/>
                    </a:solidFill>
                  </a:tcPr>
                </a:tc>
                <a:tc hMerge="1"/>
              </a:tr>
              <a:tr h="569300">
                <a:tc>
                  <a:txBody>
                    <a:bodyPr/>
                    <a:lstStyle/>
                    <a:p>
                      <a:pPr indent="0" lvl="0" marL="0" marR="0" rtl="0" algn="ctr">
                        <a:lnSpc>
                          <a:spcPct val="115000"/>
                        </a:lnSpc>
                        <a:spcBef>
                          <a:spcPts val="0"/>
                        </a:spcBef>
                        <a:spcAft>
                          <a:spcPts val="0"/>
                        </a:spcAft>
                        <a:buClr>
                          <a:srgbClr val="000000"/>
                        </a:buClr>
                        <a:buSzPts val="1600"/>
                        <a:buFont typeface="Arial"/>
                        <a:buNone/>
                      </a:pPr>
                      <a:r>
                        <a:rPr b="1" lang="en" u="none" cap="none" strike="noStrike">
                          <a:solidFill>
                            <a:srgbClr val="FFFFFF"/>
                          </a:solidFill>
                        </a:rPr>
                        <a:t>Budget Item</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B78C8"/>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b="1" lang="en">
                          <a:solidFill>
                            <a:srgbClr val="FFFFFF"/>
                          </a:solidFill>
                        </a:rPr>
                        <a:t>Amount</a:t>
                      </a:r>
                      <a:endParaRPr b="1" u="none" cap="none" strike="noStrike">
                        <a:solidFill>
                          <a:srgbClr val="FFFFFF"/>
                        </a:solidFill>
                      </a:endParaRPr>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B78C8"/>
                    </a:solidFill>
                  </a:tcPr>
                </a:tc>
              </a:tr>
              <a:tr h="364850">
                <a:tc>
                  <a:txBody>
                    <a:bodyPr/>
                    <a:lstStyle/>
                    <a:p>
                      <a:pPr indent="0" lvl="0" marL="0" rtl="0" algn="l">
                        <a:lnSpc>
                          <a:spcPct val="115000"/>
                        </a:lnSpc>
                        <a:spcBef>
                          <a:spcPts val="0"/>
                        </a:spcBef>
                        <a:spcAft>
                          <a:spcPts val="0"/>
                        </a:spcAft>
                        <a:buClr>
                          <a:srgbClr val="000000"/>
                        </a:buClr>
                        <a:buSzPts val="1600"/>
                        <a:buFont typeface="Arial"/>
                        <a:buNone/>
                      </a:pPr>
                      <a:r>
                        <a:rPr lang="en"/>
                        <a:t>LREBG Previous Allocation Unspent</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a:t>$781,517</a:t>
                      </a:r>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r>
              <a:tr h="590775">
                <a:tc>
                  <a:txBody>
                    <a:bodyPr/>
                    <a:lstStyle/>
                    <a:p>
                      <a:pPr indent="0" lvl="0" marL="0" rtl="0" algn="l">
                        <a:lnSpc>
                          <a:spcPct val="115000"/>
                        </a:lnSpc>
                        <a:spcBef>
                          <a:spcPts val="0"/>
                        </a:spcBef>
                        <a:spcAft>
                          <a:spcPts val="0"/>
                        </a:spcAft>
                        <a:buClr>
                          <a:srgbClr val="000000"/>
                        </a:buClr>
                        <a:buSzPts val="1600"/>
                        <a:buFont typeface="Arial"/>
                        <a:buNone/>
                      </a:pPr>
                      <a:r>
                        <a:rPr lang="en"/>
                        <a:t>LREBG 2025-26 Allocation</a:t>
                      </a:r>
                      <a:endParaRPr u="none" cap="none" strike="noStrike"/>
                    </a:p>
                  </a:txBody>
                  <a:tcPr marT="91425" marB="91425" marR="28575" marL="2857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a:t>$191,527</a:t>
                      </a:r>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r>
              <a:tr h="364850">
                <a:tc>
                  <a:txBody>
                    <a:bodyPr/>
                    <a:lstStyle/>
                    <a:p>
                      <a:pPr indent="0" lvl="0" marL="0" rtl="0" algn="l">
                        <a:lnSpc>
                          <a:spcPct val="115000"/>
                        </a:lnSpc>
                        <a:spcBef>
                          <a:spcPts val="0"/>
                        </a:spcBef>
                        <a:spcAft>
                          <a:spcPts val="0"/>
                        </a:spcAft>
                        <a:buClr>
                          <a:srgbClr val="000000"/>
                        </a:buClr>
                        <a:buSzPts val="1600"/>
                        <a:buFont typeface="Arial"/>
                        <a:buNone/>
                      </a:pPr>
                      <a:r>
                        <a:rPr lang="en"/>
                        <a:t>Total LREBG Amount Planned to be spent in 2025-26</a:t>
                      </a:r>
                      <a:endParaRPr u="none" cap="none" strike="noStrike"/>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c>
                  <a:txBody>
                    <a:bodyPr/>
                    <a:lstStyle/>
                    <a:p>
                      <a:pPr indent="0" lvl="0" marL="0" rtl="0" algn="l">
                        <a:spcBef>
                          <a:spcPts val="0"/>
                        </a:spcBef>
                        <a:spcAft>
                          <a:spcPts val="0"/>
                        </a:spcAft>
                        <a:buNone/>
                      </a:pPr>
                      <a:r>
                        <a:rPr lang="en"/>
                        <a:t>$191,527</a:t>
                      </a:r>
                      <a:endParaRPr/>
                    </a:p>
                  </a:txBody>
                  <a:tcPr marT="91425" marB="91425" marR="28575" marL="28575" anchor="b">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8F0FE"/>
                    </a:solidFill>
                  </a:tcPr>
                </a:tc>
              </a:tr>
            </a:tbl>
          </a:graphicData>
        </a:graphic>
      </p:graphicFrame>
      <p:sp>
        <p:nvSpPr>
          <p:cNvPr id="119" name="Google Shape;119;p20"/>
          <p:cNvSpPr txBox="1"/>
          <p:nvPr/>
        </p:nvSpPr>
        <p:spPr>
          <a:xfrm>
            <a:off x="589750" y="3528900"/>
            <a:ext cx="7943700" cy="792900"/>
          </a:xfrm>
          <a:prstGeom prst="rect">
            <a:avLst/>
          </a:prstGeom>
          <a:solidFill>
            <a:srgbClr val="E8F0F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LEAs must report plans to spend LREBG funds in their LCAP each year.  The allocation amount was not provided until late in the budget process last year, so LEAs are allowed to report plans to spend funds from the 2025-26 LREBG allocation in the Mid-Year LCAP.  </a:t>
            </a:r>
            <a:r>
              <a:rPr lang="en" sz="1800">
                <a:solidFill>
                  <a:schemeClr val="dk2"/>
                </a:solidFill>
                <a:latin typeface="Source Code Pro"/>
                <a:ea typeface="Source Code Pro"/>
                <a:cs typeface="Source Code Pro"/>
                <a:sym typeface="Source Code Pro"/>
              </a:rPr>
              <a:t>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LCAP Goals: </a:t>
            </a:r>
            <a:endParaRPr/>
          </a:p>
          <a:p>
            <a:pPr indent="0" lvl="0" marL="0" rtl="0" algn="ctr">
              <a:spcBef>
                <a:spcPts val="0"/>
              </a:spcBef>
              <a:spcAft>
                <a:spcPts val="0"/>
              </a:spcAft>
              <a:buNone/>
            </a:pPr>
            <a:r>
              <a:rPr lang="en"/>
              <a:t>Progress and Implementation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3C78D8"/>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